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527" r:id="rId3"/>
    <p:sldId id="554" r:id="rId4"/>
    <p:sldId id="555" r:id="rId5"/>
    <p:sldId id="565" r:id="rId6"/>
    <p:sldId id="566" r:id="rId7"/>
    <p:sldId id="559" r:id="rId8"/>
    <p:sldId id="560" r:id="rId9"/>
    <p:sldId id="567" r:id="rId10"/>
    <p:sldId id="568" r:id="rId11"/>
    <p:sldId id="569" r:id="rId12"/>
    <p:sldId id="570" r:id="rId13"/>
    <p:sldId id="575" r:id="rId14"/>
    <p:sldId id="573" r:id="rId15"/>
    <p:sldId id="574" r:id="rId16"/>
    <p:sldId id="577" r:id="rId17"/>
  </p:sldIdLst>
  <p:sldSz cx="9144000" cy="5143500" type="screen16x9"/>
  <p:notesSz cx="6797675"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 Ramón Molina Menor" initials="" lastIdx="5" clrIdx="0"/>
  <p:cmAuthor id="1" name="Raquel"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EECE1"/>
    <a:srgbClr val="00A26C"/>
    <a:srgbClr val="00A276"/>
    <a:srgbClr val="99FFCC"/>
    <a:srgbClr val="00FF99"/>
    <a:srgbClr val="00DEA4"/>
    <a:srgbClr val="FFFFFF"/>
    <a:srgbClr val="FF33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9057" autoAdjust="0"/>
  </p:normalViewPr>
  <p:slideViewPr>
    <p:cSldViewPr>
      <p:cViewPr varScale="1">
        <p:scale>
          <a:sx n="110" d="100"/>
          <a:sy n="110" d="100"/>
        </p:scale>
        <p:origin x="-84" y="-648"/>
      </p:cViewPr>
      <p:guideLst>
        <p:guide orient="horz" pos="1620"/>
        <p:guide pos="2880"/>
      </p:guideLst>
    </p:cSldViewPr>
  </p:slideViewPr>
  <p:outlineViewPr>
    <p:cViewPr>
      <p:scale>
        <a:sx n="33" d="100"/>
        <a:sy n="33" d="100"/>
      </p:scale>
      <p:origin x="0" y="210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148" y="-84"/>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pie de página"/>
          <p:cNvSpPr>
            <a:spLocks noGrp="1"/>
          </p:cNvSpPr>
          <p:nvPr>
            <p:ph type="ftr" sz="quarter" idx="2"/>
          </p:nvPr>
        </p:nvSpPr>
        <p:spPr>
          <a:xfrm>
            <a:off x="0" y="9428163"/>
            <a:ext cx="2944813" cy="496887"/>
          </a:xfrm>
          <a:prstGeom prst="rect">
            <a:avLst/>
          </a:prstGeom>
        </p:spPr>
        <p:txBody>
          <a:bodyPr vert="horz" lIns="91842" tIns="45921" rIns="91842" bIns="45921" rtlCol="0" anchor="b"/>
          <a:lstStyle>
            <a:lvl1pPr algn="l" fontAlgn="auto">
              <a:spcBef>
                <a:spcPts val="0"/>
              </a:spcBef>
              <a:spcAft>
                <a:spcPts val="0"/>
              </a:spcAft>
              <a:defRPr sz="1300">
                <a:latin typeface="+mn-lt"/>
              </a:defRPr>
            </a:lvl1pPr>
          </a:lstStyle>
          <a:p>
            <a:pPr>
              <a:defRPr/>
            </a:pPr>
            <a:r>
              <a:rPr lang="es-ES"/>
              <a:t>Parque Científico de Murcia</a:t>
            </a:r>
          </a:p>
        </p:txBody>
      </p:sp>
      <p:sp>
        <p:nvSpPr>
          <p:cNvPr id="5" name="4 Marcador de número de diapositiva"/>
          <p:cNvSpPr>
            <a:spLocks noGrp="1"/>
          </p:cNvSpPr>
          <p:nvPr>
            <p:ph type="sldNum" sz="quarter" idx="3"/>
          </p:nvPr>
        </p:nvSpPr>
        <p:spPr>
          <a:xfrm>
            <a:off x="3851275" y="9428163"/>
            <a:ext cx="2944813" cy="496887"/>
          </a:xfrm>
          <a:prstGeom prst="rect">
            <a:avLst/>
          </a:prstGeom>
        </p:spPr>
        <p:txBody>
          <a:bodyPr vert="horz" lIns="91842" tIns="45921" rIns="91842" bIns="45921" rtlCol="0" anchor="b"/>
          <a:lstStyle>
            <a:lvl1pPr algn="r" fontAlgn="auto">
              <a:spcBef>
                <a:spcPts val="0"/>
              </a:spcBef>
              <a:spcAft>
                <a:spcPts val="0"/>
              </a:spcAft>
              <a:defRPr sz="1300">
                <a:latin typeface="+mn-lt"/>
              </a:defRPr>
            </a:lvl1pPr>
          </a:lstStyle>
          <a:p>
            <a:pPr>
              <a:defRPr/>
            </a:pPr>
            <a:fld id="{D25DFE89-0B70-41EA-8692-06022C763483}" type="slidenum">
              <a:rPr lang="es-ES"/>
              <a:pPr>
                <a:defRPr/>
              </a:pPr>
              <a:t>‹Nº›</a:t>
            </a:fld>
            <a:endParaRPr lang="es-E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imagen de diapositiva 3"/>
          <p:cNvSpPr>
            <a:spLocks noGrp="1" noRot="1" noChangeAspect="1"/>
          </p:cNvSpPr>
          <p:nvPr>
            <p:ph type="sldImg" idx="2"/>
          </p:nvPr>
        </p:nvSpPr>
        <p:spPr>
          <a:xfrm>
            <a:off x="92075" y="746125"/>
            <a:ext cx="6613525" cy="3719513"/>
          </a:xfrm>
          <a:prstGeom prst="rect">
            <a:avLst/>
          </a:prstGeom>
          <a:noFill/>
          <a:ln w="12700">
            <a:solidFill>
              <a:prstClr val="black"/>
            </a:solidFill>
          </a:ln>
        </p:spPr>
        <p:txBody>
          <a:bodyPr vert="horz" lIns="91842" tIns="45921" rIns="91842" bIns="45921" rtlCol="0" anchor="ctr"/>
          <a:lstStyle/>
          <a:p>
            <a:pPr lvl="0"/>
            <a:endParaRPr lang="es-ES" noProof="0"/>
          </a:p>
        </p:txBody>
      </p:sp>
      <p:sp>
        <p:nvSpPr>
          <p:cNvPr id="5" name="Marcador de notas 4"/>
          <p:cNvSpPr>
            <a:spLocks noGrp="1"/>
          </p:cNvSpPr>
          <p:nvPr>
            <p:ph type="body" sz="quarter" idx="3"/>
          </p:nvPr>
        </p:nvSpPr>
        <p:spPr>
          <a:xfrm>
            <a:off x="679450" y="4714875"/>
            <a:ext cx="5438775" cy="4467225"/>
          </a:xfrm>
          <a:prstGeom prst="rect">
            <a:avLst/>
          </a:prstGeom>
        </p:spPr>
        <p:txBody>
          <a:bodyPr vert="horz" lIns="91842" tIns="45921" rIns="91842" bIns="45921" rtlCol="0"/>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endParaRPr lang="es-ES" noProof="0"/>
          </a:p>
        </p:txBody>
      </p:sp>
      <p:sp>
        <p:nvSpPr>
          <p:cNvPr id="6" name="Marcador de pie de página 5"/>
          <p:cNvSpPr>
            <a:spLocks noGrp="1"/>
          </p:cNvSpPr>
          <p:nvPr>
            <p:ph type="ftr" sz="quarter" idx="4"/>
          </p:nvPr>
        </p:nvSpPr>
        <p:spPr>
          <a:xfrm>
            <a:off x="0" y="9428163"/>
            <a:ext cx="2944813" cy="496887"/>
          </a:xfrm>
          <a:prstGeom prst="rect">
            <a:avLst/>
          </a:prstGeom>
        </p:spPr>
        <p:txBody>
          <a:bodyPr vert="horz" lIns="91842" tIns="45921" rIns="91842" bIns="45921" rtlCol="0" anchor="b"/>
          <a:lstStyle>
            <a:lvl1pPr algn="l" fontAlgn="auto">
              <a:spcBef>
                <a:spcPts val="0"/>
              </a:spcBef>
              <a:spcAft>
                <a:spcPts val="0"/>
              </a:spcAft>
              <a:defRPr sz="1300">
                <a:latin typeface="+mn-lt"/>
              </a:defRPr>
            </a:lvl1pPr>
          </a:lstStyle>
          <a:p>
            <a:pPr>
              <a:defRPr/>
            </a:pPr>
            <a:r>
              <a:rPr lang="es-ES"/>
              <a:t>Parque Científico de Murcia</a:t>
            </a:r>
          </a:p>
        </p:txBody>
      </p:sp>
      <p:sp>
        <p:nvSpPr>
          <p:cNvPr id="7" name="Marcador de número de diapositiva 6"/>
          <p:cNvSpPr>
            <a:spLocks noGrp="1"/>
          </p:cNvSpPr>
          <p:nvPr>
            <p:ph type="sldNum" sz="quarter" idx="5"/>
          </p:nvPr>
        </p:nvSpPr>
        <p:spPr>
          <a:xfrm>
            <a:off x="3851275" y="9428163"/>
            <a:ext cx="2944813" cy="496887"/>
          </a:xfrm>
          <a:prstGeom prst="rect">
            <a:avLst/>
          </a:prstGeom>
        </p:spPr>
        <p:txBody>
          <a:bodyPr vert="horz" lIns="91842" tIns="45921" rIns="91842" bIns="45921" rtlCol="0" anchor="b"/>
          <a:lstStyle>
            <a:lvl1pPr algn="r" fontAlgn="auto">
              <a:spcBef>
                <a:spcPts val="0"/>
              </a:spcBef>
              <a:spcAft>
                <a:spcPts val="0"/>
              </a:spcAft>
              <a:defRPr sz="1300">
                <a:latin typeface="+mn-lt"/>
              </a:defRPr>
            </a:lvl1pPr>
          </a:lstStyle>
          <a:p>
            <a:pPr>
              <a:defRPr/>
            </a:pPr>
            <a:fld id="{368887DA-7FC8-4201-8398-23D37D4AA7C0}" type="slidenum">
              <a:rPr lang="es-ES"/>
              <a:pPr>
                <a:defRPr/>
              </a:pPr>
              <a:t>‹Nº›</a:t>
            </a:fld>
            <a:endParaRPr lang="es-ES"/>
          </a:p>
        </p:txBody>
      </p:sp>
    </p:spTree>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imagen de diapositiva 1"/>
          <p:cNvSpPr>
            <a:spLocks noGrp="1" noRot="1" noChangeAspect="1"/>
          </p:cNvSpPr>
          <p:nvPr>
            <p:ph type="sldImg"/>
          </p:nvPr>
        </p:nvSpPr>
        <p:spPr bwMode="auto">
          <a:noFill/>
          <a:ln>
            <a:solidFill>
              <a:srgbClr val="000000"/>
            </a:solidFill>
            <a:miter lim="800000"/>
            <a:headEnd/>
            <a:tailEnd/>
          </a:ln>
        </p:spPr>
      </p:sp>
      <p:sp>
        <p:nvSpPr>
          <p:cNvPr id="16386" name="Marcador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6387" name="Marcador de número de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E6F94C-B318-4C82-99B7-165CBDDE9E30}" type="slidenum">
              <a:rPr lang="es-ES"/>
              <a:pPr fontAlgn="base">
                <a:spcBef>
                  <a:spcPct val="0"/>
                </a:spcBef>
                <a:spcAft>
                  <a:spcPct val="0"/>
                </a:spcAft>
                <a:defRPr/>
              </a:pPr>
              <a:t>1</a:t>
            </a:fld>
            <a:endParaRPr lang="es-ES"/>
          </a:p>
        </p:txBody>
      </p:sp>
      <p:sp>
        <p:nvSpPr>
          <p:cNvPr id="16389" name="5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t>Parque Científico de Murcia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3482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1097E27B-9E1C-4B4B-B941-748935FEEC2D}" type="slidenum">
              <a:rPr lang="es-ES" sz="1300">
                <a:latin typeface="+mn-lt"/>
              </a:rPr>
              <a:pPr algn="r">
                <a:defRPr/>
              </a:pPr>
              <a:t>10</a:t>
            </a:fld>
            <a:endParaRPr lang="es-ES" sz="13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3482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53850FF1-1C22-4990-99A7-830F6A8BA837}" type="slidenum">
              <a:rPr lang="es-ES" sz="1300">
                <a:latin typeface="+mn-lt"/>
              </a:rPr>
              <a:pPr algn="r">
                <a:defRPr/>
              </a:pPr>
              <a:t>11</a:t>
            </a:fld>
            <a:endParaRPr lang="es-ES" sz="13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Marcador de imagen de diapositiva"/>
          <p:cNvSpPr>
            <a:spLocks noGrp="1" noRot="1" noChangeAspect="1"/>
          </p:cNvSpPr>
          <p:nvPr>
            <p:ph type="sldImg"/>
          </p:nvPr>
        </p:nvSpPr>
        <p:spPr bwMode="auto">
          <a:noFill/>
          <a:ln>
            <a:solidFill>
              <a:srgbClr val="000000"/>
            </a:solidFill>
            <a:miter lim="800000"/>
            <a:headEnd/>
            <a:tailEnd/>
          </a:ln>
        </p:spPr>
      </p:sp>
      <p:sp>
        <p:nvSpPr>
          <p:cNvPr id="389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3482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35CE78A7-5BE6-4576-A349-53BD777079E3}" type="slidenum">
              <a:rPr lang="es-ES" sz="1300">
                <a:latin typeface="+mn-lt"/>
              </a:rPr>
              <a:pPr algn="r">
                <a:defRPr/>
              </a:pPr>
              <a:t>12</a:t>
            </a:fld>
            <a:endParaRPr lang="es-ES" sz="13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3482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5E925166-C114-470E-9D63-9675C2A996BD}" type="slidenum">
              <a:rPr lang="es-ES" sz="1300">
                <a:latin typeface="+mn-lt"/>
              </a:rPr>
              <a:pPr algn="r">
                <a:defRPr/>
              </a:pPr>
              <a:t>13</a:t>
            </a:fld>
            <a:endParaRPr lang="es-ES" sz="13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40964"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40965"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85CB505A-30E0-4014-83C4-521E49D88DC6}" type="slidenum">
              <a:rPr lang="es-ES" sz="1300">
                <a:latin typeface="+mn-lt"/>
              </a:rPr>
              <a:pPr algn="r">
                <a:defRPr/>
              </a:pPr>
              <a:t>14</a:t>
            </a:fld>
            <a:endParaRPr lang="es-ES" sz="13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40964"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40965"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1613C1D2-1BA7-4F06-B95C-E68A1E19CF4C}" type="slidenum">
              <a:rPr lang="es-ES" sz="1300">
                <a:latin typeface="+mn-lt"/>
              </a:rPr>
              <a:pPr algn="r">
                <a:defRPr/>
              </a:pPr>
              <a:t>15</a:t>
            </a:fld>
            <a:endParaRPr lang="es-ES" sz="13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40964"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40965"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90E0C3F1-E865-4419-B5B9-7830A63FA4DB}" type="slidenum">
              <a:rPr lang="es-ES" sz="1300">
                <a:latin typeface="+mn-lt"/>
              </a:rPr>
              <a:pPr algn="r">
                <a:defRPr/>
              </a:pPr>
              <a:t>16</a:t>
            </a:fld>
            <a:endParaRPr lang="es-ES" sz="13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Marcador de imagen de diapositiva"/>
          <p:cNvSpPr>
            <a:spLocks noGrp="1" noRot="1" noChangeAspect="1"/>
          </p:cNvSpPr>
          <p:nvPr>
            <p:ph type="sldImg"/>
          </p:nvPr>
        </p:nvSpPr>
        <p:spPr bwMode="auto">
          <a:noFill/>
          <a:ln>
            <a:solidFill>
              <a:srgbClr val="000000"/>
            </a:solidFill>
            <a:miter lim="800000"/>
            <a:headEnd/>
            <a:tailEnd/>
          </a:ln>
        </p:spPr>
      </p:sp>
      <p:sp>
        <p:nvSpPr>
          <p:cNvPr id="1843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18436"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t>Parque Científico de Murcia</a:t>
            </a:r>
          </a:p>
        </p:txBody>
      </p:sp>
      <p:sp>
        <p:nvSpPr>
          <p:cNvPr id="18437" name="5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0127A5-847B-4109-9CFD-56ED87C21CFF}" type="slidenum">
              <a:rPr lang="es-ES"/>
              <a:pPr fontAlgn="base">
                <a:spcBef>
                  <a:spcPct val="0"/>
                </a:spcBef>
                <a:spcAft>
                  <a:spcPct val="0"/>
                </a:spcAft>
                <a:defRPr/>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Marcador de imagen de diapositiva"/>
          <p:cNvSpPr>
            <a:spLocks noGrp="1" noRot="1" noChangeAspect="1"/>
          </p:cNvSpPr>
          <p:nvPr>
            <p:ph type="sldImg"/>
          </p:nvPr>
        </p:nvSpPr>
        <p:spPr bwMode="auto">
          <a:noFill/>
          <a:ln>
            <a:solidFill>
              <a:srgbClr val="000000"/>
            </a:solidFill>
            <a:miter lim="800000"/>
            <a:headEnd/>
            <a:tailEnd/>
          </a:ln>
        </p:spPr>
      </p:sp>
      <p:sp>
        <p:nvSpPr>
          <p:cNvPr id="2048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2532"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t>Parque Científico de Murcia</a:t>
            </a:r>
          </a:p>
        </p:txBody>
      </p:sp>
      <p:sp>
        <p:nvSpPr>
          <p:cNvPr id="22533" name="5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46FA99-1872-4CCA-BF4D-E27B3053A258}" type="slidenum">
              <a:rPr lang="es-ES"/>
              <a:pPr fontAlgn="base">
                <a:spcBef>
                  <a:spcPct val="0"/>
                </a:spcBef>
                <a:spcAft>
                  <a:spcPct val="0"/>
                </a:spcAft>
                <a:defRPr/>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p:cNvSpPr>
          <p:nvPr>
            <p:ph type="sldImg"/>
          </p:nvPr>
        </p:nvSpPr>
        <p:spPr bwMode="auto">
          <a:noFill/>
          <a:ln>
            <a:solidFill>
              <a:srgbClr val="000000"/>
            </a:solidFill>
            <a:miter lim="800000"/>
            <a:headEnd/>
            <a:tailEnd/>
          </a:ln>
        </p:spPr>
      </p:sp>
      <p:sp>
        <p:nvSpPr>
          <p:cNvPr id="2253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4580"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t>Parque Científico de Murcia</a:t>
            </a:r>
          </a:p>
        </p:txBody>
      </p:sp>
      <p:sp>
        <p:nvSpPr>
          <p:cNvPr id="24581" name="5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AF3A08-7519-406D-B938-E381811870FC}" type="slidenum">
              <a:rPr lang="es-ES"/>
              <a:pPr fontAlgn="base">
                <a:spcBef>
                  <a:spcPct val="0"/>
                </a:spcBef>
                <a:spcAft>
                  <a:spcPct val="0"/>
                </a:spcAft>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Marcador de imagen de diapositiva"/>
          <p:cNvSpPr>
            <a:spLocks noGrp="1" noRot="1" noChangeAspect="1"/>
          </p:cNvSpPr>
          <p:nvPr>
            <p:ph type="sldImg"/>
          </p:nvPr>
        </p:nvSpPr>
        <p:spPr bwMode="auto">
          <a:noFill/>
          <a:ln>
            <a:solidFill>
              <a:srgbClr val="000000"/>
            </a:solidFill>
            <a:miter lim="800000"/>
            <a:headEnd/>
            <a:tailEnd/>
          </a:ln>
        </p:spPr>
      </p:sp>
      <p:sp>
        <p:nvSpPr>
          <p:cNvPr id="2457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458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2458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24DF83DF-A6E2-493F-9FAF-3E4EFA0793BD}" type="slidenum">
              <a:rPr lang="es-ES" sz="1300">
                <a:latin typeface="+mn-lt"/>
              </a:rPr>
              <a:pPr algn="r">
                <a:defRPr/>
              </a:pPr>
              <a:t>5</a:t>
            </a:fld>
            <a:endParaRPr lang="es-ES" sz="13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Marcador de imagen de diapositiva"/>
          <p:cNvSpPr>
            <a:spLocks noGrp="1" noRot="1" noChangeAspect="1"/>
          </p:cNvSpPr>
          <p:nvPr>
            <p:ph type="sldImg"/>
          </p:nvPr>
        </p:nvSpPr>
        <p:spPr bwMode="auto">
          <a:noFill/>
          <a:ln>
            <a:solidFill>
              <a:srgbClr val="000000"/>
            </a:solidFill>
            <a:miter lim="800000"/>
            <a:headEnd/>
            <a:tailEnd/>
          </a:ln>
        </p:spPr>
      </p:sp>
      <p:sp>
        <p:nvSpPr>
          <p:cNvPr id="2662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458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2458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973234F8-9C18-456C-8DE0-7C93A1740EEA}" type="slidenum">
              <a:rPr lang="es-ES" sz="1300">
                <a:latin typeface="+mn-lt"/>
              </a:rPr>
              <a:pPr algn="r">
                <a:defRPr/>
              </a:pPr>
              <a:t>6</a:t>
            </a:fld>
            <a:endParaRPr lang="es-ES" sz="13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2772"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t>Parque Científico de Murcia</a:t>
            </a:r>
          </a:p>
        </p:txBody>
      </p:sp>
      <p:sp>
        <p:nvSpPr>
          <p:cNvPr id="32773" name="5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4839E-7235-4B34-AC0F-646A9727F82D}" type="slidenum">
              <a:rPr lang="es-ES"/>
              <a:pPr fontAlgn="base">
                <a:spcBef>
                  <a:spcPct val="0"/>
                </a:spcBef>
                <a:spcAft>
                  <a:spcPct val="0"/>
                </a:spcAft>
                <a:defRPr/>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4 Marcador de pie de página"/>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s-ES"/>
              <a:t>Parque Científico de Murcia</a:t>
            </a:r>
          </a:p>
        </p:txBody>
      </p:sp>
      <p:sp>
        <p:nvSpPr>
          <p:cNvPr id="34821" name="5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4C59CB-078A-4D18-80A3-AA40C8D71A95}" type="slidenum">
              <a:rPr lang="es-ES"/>
              <a:pPr fontAlgn="base">
                <a:spcBef>
                  <a:spcPct val="0"/>
                </a:spcBef>
                <a:spcAft>
                  <a:spcPct val="0"/>
                </a:spcAft>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34820" name="4 Marcador de pie de página"/>
          <p:cNvSpPr txBox="1">
            <a:spLocks noGrp="1"/>
          </p:cNvSpPr>
          <p:nvPr/>
        </p:nvSpPr>
        <p:spPr bwMode="auto">
          <a:xfrm>
            <a:off x="0" y="9428163"/>
            <a:ext cx="2944813" cy="496887"/>
          </a:xfrm>
          <a:prstGeom prst="rect">
            <a:avLst/>
          </a:prstGeom>
          <a:noFill/>
          <a:ln>
            <a:miter lim="800000"/>
            <a:headEnd/>
            <a:tailEnd/>
          </a:ln>
        </p:spPr>
        <p:txBody>
          <a:bodyPr lIns="91842" tIns="45921" rIns="91842" bIns="45921" anchor="b"/>
          <a:lstStyle/>
          <a:p>
            <a:pPr>
              <a:defRPr/>
            </a:pPr>
            <a:r>
              <a:rPr lang="es-ES" sz="1300">
                <a:latin typeface="+mn-lt"/>
              </a:rPr>
              <a:t>Parque Científico de Murcia</a:t>
            </a:r>
          </a:p>
        </p:txBody>
      </p:sp>
      <p:sp>
        <p:nvSpPr>
          <p:cNvPr id="34821" name="5 Marcador de número de diapositiva"/>
          <p:cNvSpPr txBox="1">
            <a:spLocks noGrp="1"/>
          </p:cNvSpPr>
          <p:nvPr/>
        </p:nvSpPr>
        <p:spPr bwMode="auto">
          <a:xfrm>
            <a:off x="3851275" y="9428163"/>
            <a:ext cx="2944813" cy="496887"/>
          </a:xfrm>
          <a:prstGeom prst="rect">
            <a:avLst/>
          </a:prstGeom>
          <a:noFill/>
          <a:ln>
            <a:miter lim="800000"/>
            <a:headEnd/>
            <a:tailEnd/>
          </a:ln>
        </p:spPr>
        <p:txBody>
          <a:bodyPr lIns="91842" tIns="45921" rIns="91842" bIns="45921" anchor="b"/>
          <a:lstStyle/>
          <a:p>
            <a:pPr algn="r">
              <a:defRPr/>
            </a:pPr>
            <a:fld id="{285314D4-C5BD-4B1A-86F4-6475441C00DB}" type="slidenum">
              <a:rPr lang="es-ES" sz="1300">
                <a:latin typeface="+mn-lt"/>
              </a:rPr>
              <a:pPr algn="r">
                <a:defRPr/>
              </a:pPr>
              <a:t>9</a:t>
            </a:fld>
            <a:endParaRPr lang="es-ES" sz="13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D657AC3-0168-4F34-AA4D-19CF746DAC47}" type="datetimeFigureOut">
              <a:rPr lang="es-ES"/>
              <a:pPr>
                <a:defRPr/>
              </a:pPr>
              <a:t>23/01/2018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142723B-67B1-40C7-93E0-382FFD9BC1E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DB2AE58-E56C-4F82-9D8B-E779F46535E9}" type="datetimeFigureOut">
              <a:rPr lang="es-ES"/>
              <a:pPr>
                <a:defRPr/>
              </a:pPr>
              <a:t>23/01/2018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CA42EE7-316A-4B31-B5EF-06F67605EF8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29F9E19-9D90-4EAF-ABD0-D4DE605DE639}" type="datetimeFigureOut">
              <a:rPr lang="es-ES"/>
              <a:pPr>
                <a:defRPr/>
              </a:pPr>
              <a:t>23/01/2018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33CD6B2-3157-4EA4-8F8C-A5B52DED441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srcRect/>
          <a:stretch>
            <a:fillRect/>
          </a:stretch>
        </p:blipFill>
        <p:spPr bwMode="auto">
          <a:xfrm>
            <a:off x="2195513" y="411163"/>
            <a:ext cx="2070100" cy="447675"/>
          </a:xfrm>
          <a:prstGeom prst="rect">
            <a:avLst/>
          </a:prstGeom>
          <a:solidFill>
            <a:srgbClr val="FFFFFF"/>
          </a:solidFill>
          <a:ln w="9525">
            <a:noFill/>
            <a:miter lim="800000"/>
            <a:headEnd/>
            <a:tailEnd/>
          </a:ln>
        </p:spPr>
      </p:pic>
      <p:sp>
        <p:nvSpPr>
          <p:cNvPr id="5" name="Text Box 7"/>
          <p:cNvSpPr txBox="1">
            <a:spLocks noChangeArrowheads="1"/>
          </p:cNvSpPr>
          <p:nvPr userDrawn="1"/>
        </p:nvSpPr>
        <p:spPr bwMode="auto">
          <a:xfrm>
            <a:off x="468313" y="411163"/>
            <a:ext cx="2087562" cy="366712"/>
          </a:xfrm>
          <a:prstGeom prst="rect">
            <a:avLst/>
          </a:prstGeom>
          <a:noFill/>
          <a:ln w="9525">
            <a:noFill/>
            <a:miter lim="800000"/>
            <a:headEnd/>
            <a:tailEnd/>
          </a:ln>
          <a:effectLst/>
        </p:spPr>
        <p:txBody>
          <a:bodyPr>
            <a:spAutoFit/>
          </a:bodyPr>
          <a:lstStyle/>
          <a:p>
            <a:pPr>
              <a:spcBef>
                <a:spcPct val="50000"/>
              </a:spcBef>
              <a:defRPr/>
            </a:pPr>
            <a:endParaRPr lang="es-ES_tradnl"/>
          </a:p>
        </p:txBody>
      </p:sp>
      <p:pic>
        <p:nvPicPr>
          <p:cNvPr id="6" name="Picture 6"/>
          <p:cNvPicPr>
            <a:picLocks noChangeAspect="1" noChangeArrowheads="1"/>
          </p:cNvPicPr>
          <p:nvPr userDrawn="1"/>
        </p:nvPicPr>
        <p:blipFill>
          <a:blip r:embed="rId3"/>
          <a:srcRect/>
          <a:stretch>
            <a:fillRect/>
          </a:stretch>
        </p:blipFill>
        <p:spPr bwMode="auto">
          <a:xfrm>
            <a:off x="468313" y="123825"/>
            <a:ext cx="1223962" cy="866775"/>
          </a:xfrm>
          <a:prstGeom prst="rect">
            <a:avLst/>
          </a:prstGeom>
          <a:noFill/>
          <a:ln w="9525">
            <a:noFill/>
            <a:miter lim="800000"/>
            <a:headEnd/>
            <a:tailEnd/>
          </a:ln>
        </p:spPr>
      </p:pic>
      <p:pic>
        <p:nvPicPr>
          <p:cNvPr id="7" name="Picture 6"/>
          <p:cNvPicPr>
            <a:picLocks noChangeAspect="1" noChangeArrowheads="1"/>
          </p:cNvPicPr>
          <p:nvPr userDrawn="1"/>
        </p:nvPicPr>
        <p:blipFill>
          <a:blip r:embed="rId4"/>
          <a:srcRect/>
          <a:stretch>
            <a:fillRect/>
          </a:stretch>
        </p:blipFill>
        <p:spPr bwMode="auto">
          <a:xfrm>
            <a:off x="6659563" y="411163"/>
            <a:ext cx="2089150" cy="554037"/>
          </a:xfrm>
          <a:prstGeom prst="rect">
            <a:avLst/>
          </a:prstGeom>
          <a:noFill/>
          <a:ln w="9525">
            <a:noFill/>
            <a:miter lim="800000"/>
            <a:headEnd/>
            <a:tailEnd/>
          </a:ln>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0A60D59-A465-44A1-811C-5804C7D9E619}" type="datetimeFigureOut">
              <a:rPr lang="es-ES"/>
              <a:pPr>
                <a:defRPr/>
              </a:pPr>
              <a:t>23/01/2018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A38F004-46AE-49B0-9165-03396039B59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7D0B5F18-0288-403D-9285-0D3E9DD301DC}" type="datetimeFigureOut">
              <a:rPr lang="es-ES"/>
              <a:pPr>
                <a:defRPr/>
              </a:pPr>
              <a:t>23/01/2018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09A5297-94C2-4B9A-82B7-0A94ADA2A5A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48A8B4B-C237-46E9-A45A-C1ECBC6D35A9}" type="datetimeFigureOut">
              <a:rPr lang="es-ES"/>
              <a:pPr>
                <a:defRPr/>
              </a:pPr>
              <a:t>23/01/2018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994D71B7-0E1B-44CD-BE22-78CDB0B6FC34}"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EB7A42D4-7182-4F79-8C74-8D1AD43AF5F4}" type="datetimeFigureOut">
              <a:rPr lang="es-ES"/>
              <a:pPr>
                <a:defRPr/>
              </a:pPr>
              <a:t>23/01/2018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1BACD62-AE2D-449E-B72A-4B6E694E9757}"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a:stretch>
            <a:fillRect/>
          </a:stretch>
        </p:blipFill>
        <p:spPr bwMode="auto">
          <a:xfrm>
            <a:off x="3490913" y="4491038"/>
            <a:ext cx="2212975" cy="652462"/>
          </a:xfrm>
          <a:prstGeom prst="rect">
            <a:avLst/>
          </a:prstGeom>
          <a:noFill/>
          <a:ln w="9525">
            <a:noFill/>
            <a:miter lim="800000"/>
            <a:headEnd/>
            <a:tailEnd/>
          </a:ln>
        </p:spPr>
      </p:pic>
      <p:sp>
        <p:nvSpPr>
          <p:cNvPr id="3" name="1 Marcador de fecha"/>
          <p:cNvSpPr>
            <a:spLocks noGrp="1"/>
          </p:cNvSpPr>
          <p:nvPr>
            <p:ph type="dt" sz="half" idx="10"/>
          </p:nvPr>
        </p:nvSpPr>
        <p:spPr/>
        <p:txBody>
          <a:bodyPr/>
          <a:lstStyle>
            <a:lvl1pPr>
              <a:defRPr/>
            </a:lvl1pPr>
          </a:lstStyle>
          <a:p>
            <a:pPr>
              <a:defRPr/>
            </a:pPr>
            <a:fld id="{D75A9529-0884-473B-8DEC-4EBD8B312049}" type="datetimeFigureOut">
              <a:rPr lang="es-ES"/>
              <a:pPr>
                <a:defRPr/>
              </a:pPr>
              <a:t>23/01/2018</a:t>
            </a:fld>
            <a:endParaRPr lang="es-ES"/>
          </a:p>
        </p:txBody>
      </p:sp>
      <p:sp>
        <p:nvSpPr>
          <p:cNvPr id="4" name="2 Marcador de pie de página"/>
          <p:cNvSpPr>
            <a:spLocks noGrp="1"/>
          </p:cNvSpPr>
          <p:nvPr>
            <p:ph type="ftr" sz="quarter" idx="11"/>
          </p:nvPr>
        </p:nvSpPr>
        <p:spPr/>
        <p:txBody>
          <a:bodyPr/>
          <a:lstStyle>
            <a:lvl1pPr>
              <a:defRPr/>
            </a:lvl1pPr>
          </a:lstStyle>
          <a:p>
            <a:pPr>
              <a:defRPr/>
            </a:pPr>
            <a:endParaRPr lang="es-ES"/>
          </a:p>
        </p:txBody>
      </p:sp>
      <p:sp>
        <p:nvSpPr>
          <p:cNvPr id="5" name="3 Marcador de número de diapositiva"/>
          <p:cNvSpPr>
            <a:spLocks noGrp="1"/>
          </p:cNvSpPr>
          <p:nvPr>
            <p:ph type="sldNum" sz="quarter" idx="12"/>
          </p:nvPr>
        </p:nvSpPr>
        <p:spPr/>
        <p:txBody>
          <a:bodyPr/>
          <a:lstStyle>
            <a:lvl1pPr>
              <a:defRPr>
                <a:solidFill>
                  <a:srgbClr val="00B050"/>
                </a:solidFill>
              </a:defRPr>
            </a:lvl1pPr>
          </a:lstStyle>
          <a:p>
            <a:pPr>
              <a:defRPr/>
            </a:pPr>
            <a:fld id="{5D2ED956-A61E-48C1-B5B9-76A8EC5A9769}"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29C05D0-0AB6-4C45-971B-18CF50AB3802}" type="datetimeFigureOut">
              <a:rPr lang="es-ES"/>
              <a:pPr>
                <a:defRPr/>
              </a:pPr>
              <a:t>23/01/2018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C24B434-E8A0-44FD-BD9C-A3228BBA030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B7B9FE6-4DF3-4AB1-A772-12D12521CB9C}" type="datetimeFigureOut">
              <a:rPr lang="es-ES"/>
              <a:pPr>
                <a:defRPr/>
              </a:pPr>
              <a:t>23/01/2018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14989F1-EAB6-4F65-9692-B2E52532228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 Marcador de texto"/>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6CC5CD-B63B-49D6-9704-6340E3FB3C3A}" type="datetimeFigureOut">
              <a:rPr lang="es-ES"/>
              <a:pPr>
                <a:defRPr/>
              </a:pPr>
              <a:t>23/01/2018</a:t>
            </a:fld>
            <a:endParaRPr lang="es-ES"/>
          </a:p>
        </p:txBody>
      </p:sp>
      <p:sp>
        <p:nvSpPr>
          <p:cNvPr id="5" name="4 Marcador de pie de página"/>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4519871-5380-4B48-8156-FBF029B49F36}" type="slidenum">
              <a:rPr lang="es-ES"/>
              <a:pPr>
                <a:defRPr/>
              </a:pPr>
              <a:t>‹Nº›</a:t>
            </a:fld>
            <a:endParaRPr lang="es-ES"/>
          </a:p>
        </p:txBody>
      </p:sp>
      <p:sp>
        <p:nvSpPr>
          <p:cNvPr id="1034" name="Text Box 10"/>
          <p:cNvSpPr txBox="1">
            <a:spLocks noChangeArrowheads="1"/>
          </p:cNvSpPr>
          <p:nvPr userDrawn="1"/>
        </p:nvSpPr>
        <p:spPr bwMode="auto">
          <a:xfrm>
            <a:off x="468313" y="627063"/>
            <a:ext cx="1800225" cy="366712"/>
          </a:xfrm>
          <a:prstGeom prst="rect">
            <a:avLst/>
          </a:prstGeom>
          <a:noFill/>
          <a:ln w="9525">
            <a:noFill/>
            <a:miter lim="800000"/>
            <a:headEnd/>
            <a:tailEnd/>
          </a:ln>
          <a:effectLst/>
        </p:spPr>
        <p:txBody>
          <a:bodyPr>
            <a:spAutoFit/>
          </a:bodyPr>
          <a:lstStyle/>
          <a:p>
            <a:pPr>
              <a:spcBef>
                <a:spcPct val="50000"/>
              </a:spcBef>
              <a:defRPr/>
            </a:pPr>
            <a:endParaRPr lang="es-ES_tradnl"/>
          </a:p>
        </p:txBody>
      </p:sp>
      <p:pic>
        <p:nvPicPr>
          <p:cNvPr id="1031" name="Picture 8"/>
          <p:cNvPicPr>
            <a:picLocks noChangeAspect="1" noChangeArrowheads="1"/>
          </p:cNvPicPr>
          <p:nvPr userDrawn="1"/>
        </p:nvPicPr>
        <p:blipFill>
          <a:blip r:embed="rId13"/>
          <a:srcRect/>
          <a:stretch>
            <a:fillRect/>
          </a:stretch>
        </p:blipFill>
        <p:spPr bwMode="auto">
          <a:xfrm>
            <a:off x="468313" y="331788"/>
            <a:ext cx="1223962" cy="866775"/>
          </a:xfrm>
          <a:prstGeom prst="rect">
            <a:avLst/>
          </a:prstGeom>
          <a:noFill/>
          <a:ln w="9525">
            <a:noFill/>
            <a:miter lim="800000"/>
            <a:headEnd/>
            <a:tailEnd/>
          </a:ln>
        </p:spPr>
      </p:pic>
      <p:pic>
        <p:nvPicPr>
          <p:cNvPr id="1032" name="Picture 6"/>
          <p:cNvPicPr>
            <a:picLocks noChangeAspect="1" noChangeArrowheads="1"/>
          </p:cNvPicPr>
          <p:nvPr userDrawn="1"/>
        </p:nvPicPr>
        <p:blipFill>
          <a:blip r:embed="rId14"/>
          <a:srcRect/>
          <a:stretch>
            <a:fillRect/>
          </a:stretch>
        </p:blipFill>
        <p:spPr bwMode="auto">
          <a:xfrm>
            <a:off x="6659563" y="268288"/>
            <a:ext cx="2089150" cy="554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61"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ctrTitle"/>
          </p:nvPr>
        </p:nvSpPr>
        <p:spPr bwMode="auto">
          <a:xfrm>
            <a:off x="539750" y="1419225"/>
            <a:ext cx="7848600" cy="2232025"/>
          </a:xfrm>
          <a:prstGeom prst="rect">
            <a:avLst/>
          </a:prstGeom>
          <a:solidFill>
            <a:srgbClr val="FFFFFF"/>
          </a:solidFill>
          <a:ln>
            <a:solidFill>
              <a:srgbClr val="000000"/>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s-ES_tradnl" sz="3200" b="1" smtClean="0">
                <a:solidFill>
                  <a:srgbClr val="00A276"/>
                </a:solidFill>
              </a:rPr>
              <a:t/>
            </a:r>
            <a:br>
              <a:rPr lang="es-ES_tradnl" sz="3200" b="1" smtClean="0">
                <a:solidFill>
                  <a:srgbClr val="00A276"/>
                </a:solidFill>
              </a:rPr>
            </a:br>
            <a:r>
              <a:rPr lang="es-ES_tradnl" sz="3200" b="1" smtClean="0">
                <a:solidFill>
                  <a:srgbClr val="00A276"/>
                </a:solidFill>
              </a:rPr>
              <a:t>DO-U-SPORT? Erasmus +</a:t>
            </a:r>
            <a:br>
              <a:rPr lang="es-ES_tradnl" sz="3200" b="1" smtClean="0">
                <a:solidFill>
                  <a:srgbClr val="00A276"/>
                </a:solidFill>
              </a:rPr>
            </a:br>
            <a:r>
              <a:rPr lang="es-ES_tradnl" sz="3200" b="1" smtClean="0">
                <a:solidFill>
                  <a:schemeClr val="hlink"/>
                </a:solidFill>
              </a:rPr>
              <a:t>AUTORIDADES LOCALES CON EL DEPORTE PARA TODOS </a:t>
            </a:r>
            <a:br>
              <a:rPr lang="es-ES_tradnl" sz="3200" b="1" smtClean="0">
                <a:solidFill>
                  <a:schemeClr val="hlink"/>
                </a:solidFill>
              </a:rPr>
            </a:br>
            <a:r>
              <a:rPr lang="es-ES" sz="3200" b="1" smtClean="0"/>
              <a:t>[2016-2755/001-001]</a:t>
            </a:r>
            <a:r>
              <a:rPr lang="es-ES" sz="3200" smtClean="0"/>
              <a:t/>
            </a:r>
            <a:br>
              <a:rPr lang="es-ES" sz="3200" smtClean="0"/>
            </a:br>
            <a:r>
              <a:rPr lang="es-ES_tradnl" sz="3200" b="1" smtClean="0">
                <a:solidFill>
                  <a:srgbClr val="00A276"/>
                </a:solidFill>
              </a:rPr>
              <a:t> </a:t>
            </a:r>
            <a:endParaRPr lang="es-ES" sz="1800" smtClean="0">
              <a:solidFill>
                <a:srgbClr val="00A276"/>
              </a:solidFill>
            </a:endParaRPr>
          </a:p>
        </p:txBody>
      </p:sp>
      <p:sp>
        <p:nvSpPr>
          <p:cNvPr id="5" name="1 Título"/>
          <p:cNvSpPr txBox="1">
            <a:spLocks/>
          </p:cNvSpPr>
          <p:nvPr/>
        </p:nvSpPr>
        <p:spPr>
          <a:xfrm>
            <a:off x="755650" y="1851025"/>
            <a:ext cx="7772400" cy="1101725"/>
          </a:xfrm>
          <a:prstGeom prst="rect">
            <a:avLst/>
          </a:prstGeom>
        </p:spPr>
        <p:txBody>
          <a:bodyPr anchor="ctr"/>
          <a:lstStyle/>
          <a:p>
            <a:pPr algn="ctr" fontAlgn="auto">
              <a:spcAft>
                <a:spcPts val="0"/>
              </a:spcAft>
              <a:defRPr/>
            </a:pPr>
            <a:endParaRPr lang="es-ES" sz="3600" dirty="0">
              <a:latin typeface="Myriad Pro" pitchFamily="34" charset="0"/>
              <a:ea typeface="+mj-ea"/>
              <a:cs typeface="+mj-cs"/>
            </a:endParaRPr>
          </a:p>
        </p:txBody>
      </p:sp>
      <p:pic>
        <p:nvPicPr>
          <p:cNvPr id="15363" name="7 Imagen" descr="eu_flag_co_funded_pos_[rgb]_right.jpg"/>
          <p:cNvPicPr>
            <a:picLocks noChangeAspect="1"/>
          </p:cNvPicPr>
          <p:nvPr/>
        </p:nvPicPr>
        <p:blipFill>
          <a:blip r:embed="rId3"/>
          <a:srcRect/>
          <a:stretch>
            <a:fillRect/>
          </a:stretch>
        </p:blipFill>
        <p:spPr bwMode="auto">
          <a:xfrm>
            <a:off x="3132138" y="4084638"/>
            <a:ext cx="3044825" cy="86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1504156" y="2455069"/>
            <a:ext cx="4010025" cy="642937"/>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
        <p:nvSpPr>
          <p:cNvPr id="33794" name="2 Marcador de contenido"/>
          <p:cNvSpPr txBox="1">
            <a:spLocks/>
          </p:cNvSpPr>
          <p:nvPr/>
        </p:nvSpPr>
        <p:spPr bwMode="auto">
          <a:xfrm>
            <a:off x="900113" y="1419225"/>
            <a:ext cx="7869237" cy="2736850"/>
          </a:xfrm>
          <a:prstGeom prst="rect">
            <a:avLst/>
          </a:prstGeom>
          <a:noFill/>
          <a:ln w="9525">
            <a:noFill/>
            <a:miter lim="800000"/>
            <a:headEnd/>
            <a:tailEnd/>
          </a:ln>
        </p:spPr>
        <p:txBody>
          <a:bodyPr/>
          <a:lstStyle/>
          <a:p>
            <a:pPr marL="342900" indent="-342900"/>
            <a:r>
              <a:rPr lang="es-ES_tradnl" sz="2400" b="1">
                <a:solidFill>
                  <a:srgbClr val="00A276"/>
                </a:solidFill>
              </a:rPr>
              <a:t>Just try it</a:t>
            </a:r>
            <a:r>
              <a:rPr lang="es-ES_tradnl" sz="2400" b="1">
                <a:solidFill>
                  <a:schemeClr val="accent1"/>
                </a:solidFill>
              </a:rPr>
              <a:t> </a:t>
            </a:r>
            <a:r>
              <a:rPr lang="es-ES_tradnl" sz="2000"/>
              <a:t>/ Sólo intentalo</a:t>
            </a:r>
          </a:p>
          <a:p>
            <a:pPr marL="342900" indent="-342900"/>
            <a:endParaRPr lang="es-ES_tradnl" sz="1200"/>
          </a:p>
          <a:p>
            <a:pPr marL="534988" lvl="1" indent="-12700"/>
            <a:endParaRPr lang="es-ES_tradnl" b="1">
              <a:solidFill>
                <a:schemeClr val="accent1"/>
              </a:solidFill>
            </a:endParaRPr>
          </a:p>
          <a:p>
            <a:pPr marL="534988" lvl="1" indent="-12700"/>
            <a:r>
              <a:rPr lang="es-ES_tradnl" b="1">
                <a:solidFill>
                  <a:schemeClr val="accent1"/>
                </a:solidFill>
              </a:rPr>
              <a:t>Organizar 12 actividades deportivas</a:t>
            </a:r>
            <a:r>
              <a:rPr lang="es-ES_tradnl">
                <a:solidFill>
                  <a:schemeClr val="accent1"/>
                </a:solidFill>
              </a:rPr>
              <a:t> </a:t>
            </a:r>
            <a:r>
              <a:rPr lang="es-ES_tradnl" b="1">
                <a:solidFill>
                  <a:schemeClr val="accent1"/>
                </a:solidFill>
              </a:rPr>
              <a:t>gratuitas</a:t>
            </a:r>
            <a:r>
              <a:rPr lang="es-ES_tradnl">
                <a:solidFill>
                  <a:schemeClr val="accent1"/>
                </a:solidFill>
              </a:rPr>
              <a:t> (una al mes) durante los meses de agosto 2017 a Julio 2018 </a:t>
            </a:r>
          </a:p>
          <a:p>
            <a:pPr marL="534988" lvl="1" indent="-12700"/>
            <a:endParaRPr lang="es-ES_tradnl" sz="1200">
              <a:solidFill>
                <a:schemeClr val="accent1"/>
              </a:solidFill>
            </a:endParaRPr>
          </a:p>
          <a:p>
            <a:pPr marL="534988" lvl="1" indent="-12700"/>
            <a:r>
              <a:rPr lang="en-US" sz="1600"/>
              <a:t>Organize 12 free sports activities (one per month) during the mounths of </a:t>
            </a:r>
            <a:r>
              <a:rPr lang="es-ES_tradnl" sz="1600"/>
              <a:t>August 2017 to July 2018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1504156" y="2455069"/>
            <a:ext cx="4010025" cy="642937"/>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
        <p:nvSpPr>
          <p:cNvPr id="35842" name="2 Marcador de contenido"/>
          <p:cNvSpPr txBox="1">
            <a:spLocks/>
          </p:cNvSpPr>
          <p:nvPr/>
        </p:nvSpPr>
        <p:spPr bwMode="auto">
          <a:xfrm>
            <a:off x="719138" y="987425"/>
            <a:ext cx="8424862" cy="360363"/>
          </a:xfrm>
          <a:prstGeom prst="rect">
            <a:avLst/>
          </a:prstGeom>
          <a:noFill/>
          <a:ln w="9525">
            <a:noFill/>
            <a:miter lim="800000"/>
            <a:headEnd/>
            <a:tailEnd/>
          </a:ln>
        </p:spPr>
        <p:txBody>
          <a:bodyPr/>
          <a:lstStyle/>
          <a:p>
            <a:pPr marL="342900" indent="-342900"/>
            <a:r>
              <a:rPr lang="es-ES" b="1">
                <a:solidFill>
                  <a:schemeClr val="accent1"/>
                </a:solidFill>
              </a:rPr>
              <a:t>PROPUESTA DE ACTIVIDADES DEPORTIVAS &amp;</a:t>
            </a:r>
            <a:r>
              <a:rPr lang="es-ES" b="1"/>
              <a:t>VALORES</a:t>
            </a:r>
            <a:endParaRPr lang="es-ES_tradnl" b="1"/>
          </a:p>
        </p:txBody>
      </p:sp>
      <p:sp>
        <p:nvSpPr>
          <p:cNvPr id="35843" name="Rectangle 3"/>
          <p:cNvSpPr>
            <a:spLocks noChangeArrowheads="1"/>
          </p:cNvSpPr>
          <p:nvPr/>
        </p:nvSpPr>
        <p:spPr bwMode="auto">
          <a:xfrm>
            <a:off x="755650" y="3101975"/>
            <a:ext cx="7920038" cy="336550"/>
          </a:xfrm>
          <a:prstGeom prst="rect">
            <a:avLst/>
          </a:prstGeom>
          <a:noFill/>
          <a:ln w="9525">
            <a:noFill/>
            <a:miter lim="800000"/>
            <a:headEnd/>
            <a:tailEnd/>
          </a:ln>
        </p:spPr>
        <p:txBody>
          <a:bodyPr anchor="ctr">
            <a:spAutoFit/>
          </a:bodyPr>
          <a:lstStyle/>
          <a:p>
            <a:pPr algn="just"/>
            <a:endParaRPr lang="es-ES_tradnl" sz="1600"/>
          </a:p>
        </p:txBody>
      </p:sp>
      <p:graphicFrame>
        <p:nvGraphicFramePr>
          <p:cNvPr id="35891" name="Group 51"/>
          <p:cNvGraphicFramePr>
            <a:graphicFrameLocks noGrp="1"/>
          </p:cNvGraphicFramePr>
          <p:nvPr/>
        </p:nvGraphicFramePr>
        <p:xfrm>
          <a:off x="1476375" y="1333500"/>
          <a:ext cx="5975350" cy="3617913"/>
        </p:xfrm>
        <a:graphic>
          <a:graphicData uri="http://schemas.openxmlformats.org/drawingml/2006/table">
            <a:tbl>
              <a:tblPr/>
              <a:tblGrid>
                <a:gridCol w="2738438"/>
                <a:gridCol w="3236912"/>
              </a:tblGrid>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Times New Roman" pitchFamily="18" charset="0"/>
                        </a:rPr>
                        <a:t>ACTIVIDADES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smtClean="0">
                          <a:ln>
                            <a:noFill/>
                          </a:ln>
                          <a:solidFill>
                            <a:schemeClr val="tx1"/>
                          </a:solidFill>
                          <a:effectLst/>
                          <a:latin typeface="Calibri" pitchFamily="34" charset="0"/>
                          <a:cs typeface="Times New Roman" pitchFamily="18" charset="0"/>
                        </a:rPr>
                        <a:t>VALORES</a:t>
                      </a:r>
                      <a:endParaRPr kumimoji="0" lang="es-E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TALLER DE COMETAS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Creatividad  y ocio activo</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RUTA EN BICICLETA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Movilidad sostenible</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JORNADA DE DEPORTES RAQUETA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Superación, esfuerzo y crecimiento personal </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JORNADA DE </a:t>
                      </a:r>
                      <a:r>
                        <a:rPr kumimoji="0" lang="es-ES" sz="1000" b="0" i="0" u="none" strike="noStrike" cap="none" normalizeH="0" baseline="0" smtClean="0">
                          <a:ln>
                            <a:noFill/>
                          </a:ln>
                          <a:solidFill>
                            <a:schemeClr val="tx1"/>
                          </a:solidFill>
                          <a:effectLst/>
                          <a:latin typeface="Calibri" pitchFamily="34" charset="0"/>
                          <a:cs typeface="Times New Roman" pitchFamily="18" charset="0"/>
                        </a:rPr>
                        <a:t>MULTIAVENTURA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Respeto al medio ambiente</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RUTA DE SENDERISMO</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Alimentación saludable</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MASTER CLASS DE BAILE Y ZUMBA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Interculturalidad</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GYMKANA URBANA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Promoción de la Cultura</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DEPORTE EN LA CALLE</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Obesidad y sedentarismo</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JORNADA DE PATINES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Educación vial</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JUEGOS POPULARES Y TRADICIONALES</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Recuperación de juegos e intergeneracionalidad</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YOGA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Equilibrio emocional</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Calibri" pitchFamily="34" charset="0"/>
                          <a:cs typeface="Times New Roman" pitchFamily="18" charset="0"/>
                        </a:rPr>
                        <a:t>JUEGOS DE AGUA</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6E3B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Calibri" pitchFamily="34" charset="0"/>
                          <a:cs typeface="Times New Roman" pitchFamily="18" charset="0"/>
                        </a:rPr>
                        <a:t>Beneficios saludables</a:t>
                      </a:r>
                      <a:endParaRPr kumimoji="0" lang="es-ES" sz="12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1504156" y="2455069"/>
            <a:ext cx="4010025" cy="642937"/>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
        <p:nvSpPr>
          <p:cNvPr id="37890" name="Rectangle 4"/>
          <p:cNvSpPr>
            <a:spLocks noChangeArrowheads="1"/>
          </p:cNvSpPr>
          <p:nvPr/>
        </p:nvSpPr>
        <p:spPr bwMode="auto">
          <a:xfrm>
            <a:off x="900113" y="1419225"/>
            <a:ext cx="7416800" cy="2776538"/>
          </a:xfrm>
          <a:prstGeom prst="rect">
            <a:avLst/>
          </a:prstGeom>
          <a:noFill/>
          <a:ln w="9525">
            <a:noFill/>
            <a:miter lim="800000"/>
            <a:headEnd/>
            <a:tailEnd/>
          </a:ln>
        </p:spPr>
        <p:txBody>
          <a:bodyPr>
            <a:spAutoFit/>
          </a:bodyPr>
          <a:lstStyle/>
          <a:p>
            <a:r>
              <a:rPr lang="es-ES_tradnl" sz="3200" b="1">
                <a:solidFill>
                  <a:srgbClr val="00A276"/>
                </a:solidFill>
              </a:rPr>
              <a:t>I-do-sport </a:t>
            </a:r>
          </a:p>
          <a:p>
            <a:endParaRPr lang="es-ES_tradnl" sz="2400" b="1">
              <a:solidFill>
                <a:schemeClr val="accent1"/>
              </a:solidFill>
            </a:endParaRPr>
          </a:p>
          <a:p>
            <a:r>
              <a:rPr lang="es-ES_tradnl" b="1">
                <a:solidFill>
                  <a:schemeClr val="accent1"/>
                </a:solidFill>
              </a:rPr>
              <a:t>Entrega de  insignias:</a:t>
            </a:r>
            <a:r>
              <a:rPr lang="es-ES_tradnl">
                <a:solidFill>
                  <a:schemeClr val="accent1"/>
                </a:solidFill>
              </a:rPr>
              <a:t> Cada participante en una actividad recibirá una insignia. Entre los que mas tengan, </a:t>
            </a:r>
            <a:r>
              <a:rPr lang="es-ES_tradnl" b="1">
                <a:solidFill>
                  <a:schemeClr val="accent1"/>
                </a:solidFill>
              </a:rPr>
              <a:t>se elegirán a 2</a:t>
            </a:r>
            <a:r>
              <a:rPr lang="es-ES_tradnl">
                <a:solidFill>
                  <a:schemeClr val="accent1"/>
                </a:solidFill>
              </a:rPr>
              <a:t> participantes </a:t>
            </a:r>
            <a:r>
              <a:rPr lang="es-ES_tradnl" b="1">
                <a:solidFill>
                  <a:schemeClr val="accent1"/>
                </a:solidFill>
              </a:rPr>
              <a:t>que viajen a la conferencia final. </a:t>
            </a:r>
          </a:p>
          <a:p>
            <a:endParaRPr lang="es-ES_tradnl" b="1">
              <a:solidFill>
                <a:schemeClr val="accent1"/>
              </a:solidFill>
            </a:endParaRPr>
          </a:p>
          <a:p>
            <a:r>
              <a:rPr lang="en-US" sz="1600"/>
              <a:t>Delivery of badges: Each participant in an activity will receive a badge. Among those with more, 2 participants will be chosen to travel to the final conference</a:t>
            </a:r>
            <a:endParaRPr lang="es-ES" sz="1600"/>
          </a:p>
          <a:p>
            <a:endParaRPr lang="es-E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1504156" y="2455069"/>
            <a:ext cx="4010025" cy="642937"/>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
        <p:nvSpPr>
          <p:cNvPr id="39938" name="Rectangle 4"/>
          <p:cNvSpPr>
            <a:spLocks noChangeArrowheads="1"/>
          </p:cNvSpPr>
          <p:nvPr/>
        </p:nvSpPr>
        <p:spPr bwMode="auto">
          <a:xfrm>
            <a:off x="755650" y="1058863"/>
            <a:ext cx="8064500" cy="3783012"/>
          </a:xfrm>
          <a:prstGeom prst="rect">
            <a:avLst/>
          </a:prstGeom>
          <a:noFill/>
          <a:ln w="9525">
            <a:noFill/>
            <a:miter lim="800000"/>
            <a:headEnd/>
            <a:tailEnd/>
          </a:ln>
        </p:spPr>
        <p:txBody>
          <a:bodyPr>
            <a:spAutoFit/>
          </a:bodyPr>
          <a:lstStyle/>
          <a:p>
            <a:pPr algn="just"/>
            <a:r>
              <a:rPr lang="es-ES" sz="2200" b="1">
                <a:solidFill>
                  <a:srgbClr val="00A276"/>
                </a:solidFill>
              </a:rPr>
              <a:t>CONFERENCIA INTERNACIONAL FINAL </a:t>
            </a:r>
            <a:r>
              <a:rPr lang="es-ES_tradnl" sz="2200" b="1">
                <a:solidFill>
                  <a:srgbClr val="00A276"/>
                </a:solidFill>
              </a:rPr>
              <a:t>/</a:t>
            </a:r>
            <a:r>
              <a:rPr lang="es-ES_tradnl" b="1">
                <a:solidFill>
                  <a:srgbClr val="00A276"/>
                </a:solidFill>
              </a:rPr>
              <a:t> FINAL CONFERENCE</a:t>
            </a:r>
          </a:p>
          <a:p>
            <a:endParaRPr lang="es-ES_tradnl" b="1">
              <a:solidFill>
                <a:srgbClr val="00A276"/>
              </a:solidFill>
            </a:endParaRPr>
          </a:p>
          <a:p>
            <a:pPr algn="just"/>
            <a:r>
              <a:rPr lang="es-ES" sz="1600">
                <a:solidFill>
                  <a:schemeClr val="accent1"/>
                </a:solidFill>
              </a:rPr>
              <a:t>Esta conferencia </a:t>
            </a:r>
            <a:r>
              <a:rPr lang="es-ES" sz="1600" b="1">
                <a:solidFill>
                  <a:schemeClr val="accent1"/>
                </a:solidFill>
              </a:rPr>
              <a:t>se celebrará en Tabua</a:t>
            </a:r>
            <a:r>
              <a:rPr lang="es-ES" sz="1600">
                <a:solidFill>
                  <a:schemeClr val="accent1"/>
                </a:solidFill>
              </a:rPr>
              <a:t> durará un día entero e invitará a personas y organizaciones a nivel nacional y europeo relacionadas con el deporte y otras cuestiones de desarrollo local abordadas en el proyecto.</a:t>
            </a:r>
            <a:r>
              <a:rPr lang="es-ES_tradnl" sz="1600">
                <a:solidFill>
                  <a:schemeClr val="accent1"/>
                </a:solidFill>
              </a:rPr>
              <a:t> En ella se expondrá el </a:t>
            </a:r>
            <a:r>
              <a:rPr lang="en-GB" altLang="zh-CN" sz="1600" b="1">
                <a:solidFill>
                  <a:schemeClr val="accent1"/>
                </a:solidFill>
                <a:cs typeface="宋体"/>
              </a:rPr>
              <a:t>Documento Final de Deporte para todos: Estrategias y recomendaciones locales.</a:t>
            </a:r>
            <a:r>
              <a:rPr lang="en-GB" altLang="zh-CN" sz="1600">
                <a:cs typeface="宋体"/>
              </a:rPr>
              <a:t> </a:t>
            </a:r>
            <a:endParaRPr lang="es-ES_tradnl" sz="1600">
              <a:solidFill>
                <a:schemeClr val="accent1"/>
              </a:solidFill>
            </a:endParaRPr>
          </a:p>
          <a:p>
            <a:pPr algn="just"/>
            <a:endParaRPr lang="es-ES_tradnl" sz="1600">
              <a:solidFill>
                <a:schemeClr val="accent1"/>
              </a:solidFill>
            </a:endParaRPr>
          </a:p>
          <a:p>
            <a:pPr algn="just"/>
            <a:r>
              <a:rPr lang="es-ES" sz="1600">
                <a:solidFill>
                  <a:schemeClr val="accent1"/>
                </a:solidFill>
              </a:rPr>
              <a:t>A dicha conferencia asistirán los 2 participantes seleccionados en el I do sport.</a:t>
            </a:r>
          </a:p>
          <a:p>
            <a:pPr algn="just"/>
            <a:endParaRPr lang="es-ES" sz="1600">
              <a:solidFill>
                <a:schemeClr val="accent1"/>
              </a:solidFill>
            </a:endParaRPr>
          </a:p>
          <a:p>
            <a:pPr algn="just"/>
            <a:endParaRPr lang="es-ES" sz="1600">
              <a:solidFill>
                <a:schemeClr val="accent1"/>
              </a:solidFill>
            </a:endParaRPr>
          </a:p>
          <a:p>
            <a:r>
              <a:rPr lang="es-ES_tradnl" sz="1400"/>
              <a:t>This conference will be held in Tabua for an entire day and will invite individuals and organizations at national and European level related to sport and other local development issues addressed in the project. It will present the Final Sports Document for all: local strategies and recommendations.</a:t>
            </a:r>
          </a:p>
          <a:p>
            <a:pPr algn="just"/>
            <a:r>
              <a:rPr lang="es-ES_tradnl" sz="1400"/>
              <a:t>This conference will be attended by the 2 participants selected in the I do sport. </a:t>
            </a:r>
            <a:endParaRPr lang="es-E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2 Marcador de contenido"/>
          <p:cNvSpPr>
            <a:spLocks noGrp="1"/>
          </p:cNvSpPr>
          <p:nvPr>
            <p:ph idx="4294967295"/>
          </p:nvPr>
        </p:nvSpPr>
        <p:spPr>
          <a:xfrm>
            <a:off x="1187450" y="484188"/>
            <a:ext cx="7067550" cy="3294062"/>
          </a:xfrm>
        </p:spPr>
        <p:txBody>
          <a:bodyPr/>
          <a:lstStyle/>
          <a:p>
            <a:pPr marL="0" indent="0" eaLnBrk="1" hangingPunct="1">
              <a:buFont typeface="Arial" charset="0"/>
              <a:buNone/>
            </a:pPr>
            <a:endParaRPr lang="es-ES" sz="2000" smtClean="0"/>
          </a:p>
          <a:p>
            <a:pPr marL="0" indent="0" eaLnBrk="1" hangingPunct="1">
              <a:buFont typeface="Arial" charset="0"/>
              <a:buNone/>
            </a:pPr>
            <a:endParaRPr lang="es-ES" sz="2000" smtClean="0"/>
          </a:p>
          <a:p>
            <a:pPr marL="0" indent="0" eaLnBrk="1" hangingPunct="1">
              <a:buFont typeface="Arial" charset="0"/>
              <a:buNone/>
            </a:pPr>
            <a:endParaRPr lang="es-ES" sz="2000" smtClean="0"/>
          </a:p>
        </p:txBody>
      </p:sp>
      <p:sp>
        <p:nvSpPr>
          <p:cNvPr id="41986" name="1 Título"/>
          <p:cNvSpPr txBox="1">
            <a:spLocks/>
          </p:cNvSpPr>
          <p:nvPr/>
        </p:nvSpPr>
        <p:spPr bwMode="auto">
          <a:xfrm rot="-5400000">
            <a:off x="-676275" y="2274888"/>
            <a:ext cx="2497137" cy="642938"/>
          </a:xfrm>
          <a:prstGeom prst="rect">
            <a:avLst/>
          </a:prstGeom>
          <a:noFill/>
          <a:ln w="9525">
            <a:noFill/>
            <a:miter lim="800000"/>
            <a:headEnd/>
            <a:tailEnd/>
          </a:ln>
        </p:spPr>
        <p:txBody>
          <a:bodyPr anchor="ctr"/>
          <a:lstStyle/>
          <a:p>
            <a:pPr>
              <a:lnSpc>
                <a:spcPct val="90000"/>
              </a:lnSpc>
            </a:pPr>
            <a:r>
              <a:rPr lang="es-ES" sz="2400" b="1">
                <a:solidFill>
                  <a:srgbClr val="00A26C"/>
                </a:solidFill>
                <a:latin typeface="Calibri" pitchFamily="34" charset="0"/>
              </a:rPr>
              <a:t>Presupuesto</a:t>
            </a:r>
          </a:p>
        </p:txBody>
      </p:sp>
      <p:graphicFrame>
        <p:nvGraphicFramePr>
          <p:cNvPr id="42021" name="Group 37"/>
          <p:cNvGraphicFramePr>
            <a:graphicFrameLocks noGrp="1"/>
          </p:cNvGraphicFramePr>
          <p:nvPr/>
        </p:nvGraphicFramePr>
        <p:xfrm>
          <a:off x="1331913" y="1276350"/>
          <a:ext cx="6553200" cy="1727200"/>
        </p:xfrm>
        <a:graphic>
          <a:graphicData uri="http://schemas.openxmlformats.org/drawingml/2006/table">
            <a:tbl>
              <a:tblPr/>
              <a:tblGrid>
                <a:gridCol w="3349625"/>
                <a:gridCol w="3203575"/>
              </a:tblGrid>
              <a:tr h="573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rPr>
                        <a:t>Presupuesto total del Proyecto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26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rPr>
                        <a:t>81.544,32 €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26C"/>
                    </a:solidFill>
                  </a:tcPr>
                </a:tc>
              </a:tr>
              <a:tr h="577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Financiación UE (73, 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60.000,00 €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57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Co-financiación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21.544,32 €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graphicFrame>
        <p:nvGraphicFramePr>
          <p:cNvPr id="42020" name="Group 36"/>
          <p:cNvGraphicFramePr>
            <a:graphicFrameLocks noGrp="1"/>
          </p:cNvGraphicFramePr>
          <p:nvPr/>
        </p:nvGraphicFramePr>
        <p:xfrm>
          <a:off x="1403350" y="3435350"/>
          <a:ext cx="6408738" cy="1095375"/>
        </p:xfrm>
        <a:graphic>
          <a:graphicData uri="http://schemas.openxmlformats.org/drawingml/2006/table">
            <a:tbl>
              <a:tblPr/>
              <a:tblGrid>
                <a:gridCol w="3960813"/>
                <a:gridCol w="2447925"/>
              </a:tblGrid>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rPr>
                        <a:t>Presupuesto total Las Torres de Cotillas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26C"/>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FFFFFF"/>
                          </a:solidFill>
                          <a:effectLst/>
                          <a:latin typeface="Calibri" pitchFamily="34" charset="0"/>
                        </a:rPr>
                        <a:t>31.455,52 €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26C"/>
                    </a:solidFill>
                  </a:tcPr>
                </a:tc>
              </a:tr>
              <a:tr h="341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Financiación UE (73, 58%)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23.144,85 €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341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Co-financiación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rPr>
                        <a:t>8.310,67 €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txBox="1">
            <a:spLocks/>
          </p:cNvSpPr>
          <p:nvPr/>
        </p:nvSpPr>
        <p:spPr bwMode="auto">
          <a:xfrm rot="-5400000">
            <a:off x="-676275" y="2274888"/>
            <a:ext cx="2497137" cy="642938"/>
          </a:xfrm>
          <a:prstGeom prst="rect">
            <a:avLst/>
          </a:prstGeom>
          <a:noFill/>
          <a:ln w="9525">
            <a:noFill/>
            <a:miter lim="800000"/>
            <a:headEnd/>
            <a:tailEnd/>
          </a:ln>
        </p:spPr>
        <p:txBody>
          <a:bodyPr anchor="ctr"/>
          <a:lstStyle/>
          <a:p>
            <a:pPr>
              <a:lnSpc>
                <a:spcPct val="90000"/>
              </a:lnSpc>
            </a:pPr>
            <a:r>
              <a:rPr lang="es-ES" sz="2400" b="1">
                <a:solidFill>
                  <a:srgbClr val="00A26C"/>
                </a:solidFill>
                <a:latin typeface="Calibri" pitchFamily="34" charset="0"/>
              </a:rPr>
              <a:t>REDES SOCIALES</a:t>
            </a:r>
          </a:p>
        </p:txBody>
      </p:sp>
      <p:sp>
        <p:nvSpPr>
          <p:cNvPr id="44034" name="Rectangle 3"/>
          <p:cNvSpPr>
            <a:spLocks noChangeArrowheads="1"/>
          </p:cNvSpPr>
          <p:nvPr/>
        </p:nvSpPr>
        <p:spPr bwMode="auto">
          <a:xfrm>
            <a:off x="7019925" y="1660525"/>
            <a:ext cx="1728788" cy="1457325"/>
          </a:xfrm>
          <a:prstGeom prst="rect">
            <a:avLst/>
          </a:prstGeom>
          <a:noFill/>
          <a:ln w="9525">
            <a:noFill/>
            <a:miter lim="800000"/>
            <a:headEnd/>
            <a:tailEnd/>
          </a:ln>
        </p:spPr>
        <p:txBody>
          <a:bodyPr anchor="ctr">
            <a:spAutoFit/>
          </a:bodyPr>
          <a:lstStyle/>
          <a:p>
            <a:pPr algn="just"/>
            <a:r>
              <a:rPr lang="es-ES_tradnl" sz="900">
                <a:solidFill>
                  <a:schemeClr val="accent1"/>
                </a:solidFill>
              </a:rPr>
              <a:t>Este proyecto está financiado con la colaboración de la Comisión Europea. Este documento refleja únicamente la visión del autor y la Comisión no puede considerarse responsable  de cualquier uso que se realice por la información contenida en el mismo</a:t>
            </a:r>
            <a:r>
              <a:rPr lang="es-ES_tradnl" sz="900"/>
              <a:t>.</a:t>
            </a:r>
          </a:p>
        </p:txBody>
      </p:sp>
      <p:sp>
        <p:nvSpPr>
          <p:cNvPr id="44035" name="Rectangle 4"/>
          <p:cNvSpPr>
            <a:spLocks noChangeArrowheads="1"/>
          </p:cNvSpPr>
          <p:nvPr/>
        </p:nvSpPr>
        <p:spPr bwMode="auto">
          <a:xfrm>
            <a:off x="7092950" y="3495675"/>
            <a:ext cx="1655763" cy="1192213"/>
          </a:xfrm>
          <a:prstGeom prst="rect">
            <a:avLst/>
          </a:prstGeom>
          <a:noFill/>
          <a:ln w="9525">
            <a:noFill/>
            <a:miter lim="800000"/>
            <a:headEnd/>
            <a:tailEnd/>
          </a:ln>
        </p:spPr>
        <p:txBody>
          <a:bodyPr anchor="ctr">
            <a:spAutoFit/>
          </a:bodyPr>
          <a:lstStyle/>
          <a:p>
            <a:pPr algn="just"/>
            <a:r>
              <a:rPr lang="en-US" sz="800"/>
              <a:t>This project has been funded with support from the European Commission. This document  reflects the views only of the author, and the Commission cannot be held responsible for any use which may be made of the information contained therein.</a:t>
            </a:r>
          </a:p>
        </p:txBody>
      </p:sp>
      <p:pic>
        <p:nvPicPr>
          <p:cNvPr id="44036" name="Picture 6"/>
          <p:cNvPicPr>
            <a:picLocks noChangeAspect="1" noChangeArrowheads="1"/>
          </p:cNvPicPr>
          <p:nvPr/>
        </p:nvPicPr>
        <p:blipFill>
          <a:blip r:embed="rId3"/>
          <a:srcRect/>
          <a:stretch>
            <a:fillRect/>
          </a:stretch>
        </p:blipFill>
        <p:spPr bwMode="auto">
          <a:xfrm>
            <a:off x="1331913" y="987425"/>
            <a:ext cx="5472112" cy="3775075"/>
          </a:xfrm>
          <a:prstGeom prst="rect">
            <a:avLst/>
          </a:prstGeom>
          <a:noFill/>
          <a:ln w="9525">
            <a:noFill/>
            <a:miter lim="800000"/>
            <a:headEnd/>
            <a:tailEnd/>
          </a:ln>
        </p:spPr>
      </p:pic>
      <p:sp>
        <p:nvSpPr>
          <p:cNvPr id="44037" name="AutoShape 8" descr="Resultado de imagen de facebook"/>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es-ES_tradnl"/>
          </a:p>
        </p:txBody>
      </p:sp>
      <p:pic>
        <p:nvPicPr>
          <p:cNvPr id="44038" name="Picture 9"/>
          <p:cNvPicPr>
            <a:picLocks noChangeAspect="1" noChangeArrowheads="1"/>
          </p:cNvPicPr>
          <p:nvPr/>
        </p:nvPicPr>
        <p:blipFill>
          <a:blip r:embed="rId4"/>
          <a:srcRect/>
          <a:stretch>
            <a:fillRect/>
          </a:stretch>
        </p:blipFill>
        <p:spPr bwMode="auto">
          <a:xfrm>
            <a:off x="2339975" y="4011613"/>
            <a:ext cx="1366838" cy="850900"/>
          </a:xfrm>
          <a:prstGeom prst="rect">
            <a:avLst/>
          </a:prstGeom>
          <a:noFill/>
          <a:ln w="9525">
            <a:noFill/>
            <a:miter lim="800000"/>
            <a:headEnd/>
            <a:tailEnd/>
          </a:ln>
        </p:spPr>
      </p:pic>
      <p:pic>
        <p:nvPicPr>
          <p:cNvPr id="44039" name="Picture 10"/>
          <p:cNvPicPr>
            <a:picLocks noChangeAspect="1" noChangeArrowheads="1"/>
          </p:cNvPicPr>
          <p:nvPr/>
        </p:nvPicPr>
        <p:blipFill>
          <a:blip r:embed="rId5"/>
          <a:srcRect/>
          <a:stretch>
            <a:fillRect/>
          </a:stretch>
        </p:blipFill>
        <p:spPr bwMode="auto">
          <a:xfrm>
            <a:off x="971550" y="4011613"/>
            <a:ext cx="1152525" cy="825500"/>
          </a:xfrm>
          <a:prstGeom prst="rect">
            <a:avLst/>
          </a:prstGeom>
          <a:noFill/>
          <a:ln w="9525">
            <a:noFill/>
            <a:miter lim="800000"/>
            <a:headEnd/>
            <a:tailEnd/>
          </a:ln>
        </p:spPr>
      </p:pic>
      <p:pic>
        <p:nvPicPr>
          <p:cNvPr id="44040" name="Picture 11"/>
          <p:cNvPicPr>
            <a:picLocks noChangeAspect="1" noChangeArrowheads="1"/>
          </p:cNvPicPr>
          <p:nvPr/>
        </p:nvPicPr>
        <p:blipFill>
          <a:blip r:embed="rId6"/>
          <a:srcRect/>
          <a:stretch>
            <a:fillRect/>
          </a:stretch>
        </p:blipFill>
        <p:spPr bwMode="auto">
          <a:xfrm>
            <a:off x="3851275" y="4011613"/>
            <a:ext cx="1008063" cy="96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2 Marcador de contenido"/>
          <p:cNvSpPr>
            <a:spLocks noGrp="1"/>
          </p:cNvSpPr>
          <p:nvPr>
            <p:ph idx="4294967295"/>
          </p:nvPr>
        </p:nvSpPr>
        <p:spPr>
          <a:xfrm>
            <a:off x="1042988" y="1058863"/>
            <a:ext cx="7067550" cy="3294062"/>
          </a:xfrm>
        </p:spPr>
        <p:txBody>
          <a:bodyPr/>
          <a:lstStyle/>
          <a:p>
            <a:pPr marL="0" indent="0" eaLnBrk="1" hangingPunct="1">
              <a:buFont typeface="Arial" charset="0"/>
              <a:buNone/>
            </a:pPr>
            <a:endParaRPr lang="es-ES" sz="2000" smtClean="0"/>
          </a:p>
          <a:p>
            <a:pPr marL="0" indent="0" eaLnBrk="1" hangingPunct="1">
              <a:buFont typeface="Arial" charset="0"/>
              <a:buNone/>
            </a:pPr>
            <a:endParaRPr lang="es-ES" sz="2000" smtClean="0"/>
          </a:p>
          <a:p>
            <a:pPr marL="0" indent="0" eaLnBrk="1" hangingPunct="1">
              <a:buFont typeface="Arial" charset="0"/>
              <a:buNone/>
            </a:pPr>
            <a:endParaRPr lang="es-ES" sz="2000" smtClean="0"/>
          </a:p>
        </p:txBody>
      </p:sp>
      <p:sp>
        <p:nvSpPr>
          <p:cNvPr id="46082" name="1 Título"/>
          <p:cNvSpPr txBox="1">
            <a:spLocks/>
          </p:cNvSpPr>
          <p:nvPr/>
        </p:nvSpPr>
        <p:spPr bwMode="auto">
          <a:xfrm>
            <a:off x="1619250" y="2716213"/>
            <a:ext cx="4968875" cy="642937"/>
          </a:xfrm>
          <a:prstGeom prst="rect">
            <a:avLst/>
          </a:prstGeom>
          <a:noFill/>
          <a:ln w="9525">
            <a:noFill/>
            <a:miter lim="800000"/>
            <a:headEnd/>
            <a:tailEnd/>
          </a:ln>
        </p:spPr>
        <p:txBody>
          <a:bodyPr anchor="ctr"/>
          <a:lstStyle/>
          <a:p>
            <a:pPr algn="ctr">
              <a:lnSpc>
                <a:spcPct val="90000"/>
              </a:lnSpc>
            </a:pPr>
            <a:r>
              <a:rPr lang="es-ES" sz="2400" b="1">
                <a:solidFill>
                  <a:srgbClr val="00A26C"/>
                </a:solidFill>
                <a:latin typeface="Calibri" pitchFamily="34" charset="0"/>
              </a:rPr>
              <a:t>Gracias por su atención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2 Marcador de contenido"/>
          <p:cNvSpPr>
            <a:spLocks noGrp="1"/>
          </p:cNvSpPr>
          <p:nvPr>
            <p:ph idx="1"/>
          </p:nvPr>
        </p:nvSpPr>
        <p:spPr>
          <a:xfrm>
            <a:off x="1187450" y="484188"/>
            <a:ext cx="7067550" cy="3527425"/>
          </a:xfrm>
        </p:spPr>
        <p:txBody>
          <a:bodyPr/>
          <a:lstStyle/>
          <a:p>
            <a:pPr marL="0" indent="0" algn="just" eaLnBrk="1" hangingPunct="1">
              <a:buFont typeface="Arial" charset="0"/>
              <a:buNone/>
            </a:pPr>
            <a:endParaRPr lang="es-ES" sz="2000" smtClean="0"/>
          </a:p>
          <a:p>
            <a:pPr marL="0" indent="0" algn="just" eaLnBrk="1" hangingPunct="1">
              <a:buFont typeface="Arial" charset="0"/>
              <a:buNone/>
            </a:pPr>
            <a:endParaRPr lang="es-ES" sz="2000" smtClean="0"/>
          </a:p>
          <a:p>
            <a:pPr marL="0" indent="0" algn="just" eaLnBrk="1" hangingPunct="1">
              <a:buFont typeface="Arial" charset="0"/>
              <a:buNone/>
            </a:pPr>
            <a:endParaRPr lang="es-ES" sz="2000" smtClean="0"/>
          </a:p>
          <a:p>
            <a:pPr marL="0" indent="0" algn="just" eaLnBrk="1" hangingPunct="1">
              <a:buFont typeface="Arial" charset="0"/>
              <a:buNone/>
            </a:pPr>
            <a:r>
              <a:rPr lang="es-ES" sz="2400" smtClean="0">
                <a:solidFill>
                  <a:srgbClr val="00A26C"/>
                </a:solidFill>
              </a:rPr>
              <a:t>FINALIDAD:</a:t>
            </a:r>
            <a:r>
              <a:rPr lang="es-ES" sz="2400" b="1" smtClean="0"/>
              <a:t> </a:t>
            </a:r>
            <a:r>
              <a:rPr lang="es-ES" sz="2400" smtClean="0">
                <a:solidFill>
                  <a:schemeClr val="accent1"/>
                </a:solidFill>
              </a:rPr>
              <a:t>Proporcionar, a nivel local, nuevas estrategias y soluciones para asegurar que los deportes de base sean una posible actividad para todos, libre de barreras.</a:t>
            </a:r>
          </a:p>
          <a:p>
            <a:pPr marL="0" indent="0" algn="just" eaLnBrk="1" hangingPunct="1">
              <a:buFont typeface="Arial" charset="0"/>
              <a:buNone/>
            </a:pPr>
            <a:endParaRPr lang="es-ES" sz="2400" smtClean="0">
              <a:solidFill>
                <a:schemeClr val="accent1"/>
              </a:solidFill>
            </a:endParaRPr>
          </a:p>
          <a:p>
            <a:pPr marL="0" indent="0">
              <a:buFont typeface="Arial" charset="0"/>
              <a:buNone/>
            </a:pPr>
            <a:r>
              <a:rPr lang="es-ES" sz="1600" b="1" smtClean="0"/>
              <a:t>AIM: </a:t>
            </a:r>
            <a:r>
              <a:rPr lang="es-ES" sz="1600" smtClean="0"/>
              <a:t> To provide, at local level, new strategies and solutions to assure sports as a possible grass root activity for all, free of barriers such as gender, age, economic power and time availability. </a:t>
            </a:r>
          </a:p>
          <a:p>
            <a:pPr marL="0" indent="0" algn="just" eaLnBrk="1" hangingPunct="1">
              <a:lnSpc>
                <a:spcPts val="2200"/>
              </a:lnSpc>
              <a:spcBef>
                <a:spcPct val="0"/>
              </a:spcBef>
              <a:spcAft>
                <a:spcPts val="1200"/>
              </a:spcAft>
              <a:buFont typeface="Arial" charset="0"/>
              <a:buNone/>
            </a:pPr>
            <a:endParaRPr lang="es-ES" sz="1600" b="1" smtClean="0"/>
          </a:p>
          <a:p>
            <a:pPr marL="0" indent="0" algn="just" eaLnBrk="1" hangingPunct="1">
              <a:lnSpc>
                <a:spcPts val="2200"/>
              </a:lnSpc>
              <a:spcBef>
                <a:spcPct val="0"/>
              </a:spcBef>
              <a:spcAft>
                <a:spcPts val="1200"/>
              </a:spcAft>
            </a:pPr>
            <a:endParaRPr lang="es-E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2 Marcador de contenido"/>
          <p:cNvSpPr>
            <a:spLocks noGrp="1"/>
          </p:cNvSpPr>
          <p:nvPr>
            <p:ph idx="1"/>
          </p:nvPr>
        </p:nvSpPr>
        <p:spPr>
          <a:xfrm>
            <a:off x="1042988" y="1492250"/>
            <a:ext cx="7581900" cy="3394075"/>
          </a:xfrm>
        </p:spPr>
        <p:txBody>
          <a:bodyPr/>
          <a:lstStyle/>
          <a:p>
            <a:pPr marL="0" indent="0" eaLnBrk="1" hangingPunct="1">
              <a:buFont typeface="Arial" charset="0"/>
              <a:buNone/>
            </a:pPr>
            <a:endParaRPr lang="es-ES" sz="2000" smtClean="0"/>
          </a:p>
          <a:p>
            <a:pPr marL="0" indent="0" eaLnBrk="1" hangingPunct="1">
              <a:buFont typeface="Arial" charset="0"/>
              <a:buNone/>
            </a:pPr>
            <a:endParaRPr lang="es-ES" sz="2000" smtClean="0"/>
          </a:p>
          <a:p>
            <a:pPr marL="0" indent="0" eaLnBrk="1" hangingPunct="1">
              <a:buFont typeface="Arial" charset="0"/>
              <a:buNone/>
            </a:pPr>
            <a:endParaRPr lang="es-ES" sz="2000" smtClean="0"/>
          </a:p>
        </p:txBody>
      </p:sp>
      <p:sp>
        <p:nvSpPr>
          <p:cNvPr id="19458" name="1 Título"/>
          <p:cNvSpPr txBox="1">
            <a:spLocks/>
          </p:cNvSpPr>
          <p:nvPr/>
        </p:nvSpPr>
        <p:spPr bwMode="auto">
          <a:xfrm rot="-5400000">
            <a:off x="-1504156" y="2383632"/>
            <a:ext cx="4010025" cy="642937"/>
          </a:xfrm>
          <a:prstGeom prst="rect">
            <a:avLst/>
          </a:prstGeom>
          <a:noFill/>
          <a:ln w="9525">
            <a:noFill/>
            <a:miter lim="800000"/>
            <a:headEnd/>
            <a:tailEnd/>
          </a:ln>
        </p:spPr>
        <p:txBody>
          <a:bodyPr anchor="ctr"/>
          <a:lstStyle/>
          <a:p>
            <a:pPr>
              <a:lnSpc>
                <a:spcPct val="80000"/>
              </a:lnSpc>
            </a:pPr>
            <a:endParaRPr lang="es-ES_tradnl">
              <a:solidFill>
                <a:srgbClr val="00A276"/>
              </a:solidFill>
            </a:endParaRPr>
          </a:p>
          <a:p>
            <a:pPr>
              <a:lnSpc>
                <a:spcPct val="80000"/>
              </a:lnSpc>
            </a:pPr>
            <a:endParaRPr lang="es-ES" sz="2200" b="1">
              <a:solidFill>
                <a:srgbClr val="00A26C"/>
              </a:solidFill>
              <a:latin typeface="Calibri" pitchFamily="34" charset="0"/>
            </a:endParaRPr>
          </a:p>
          <a:p>
            <a:pPr>
              <a:lnSpc>
                <a:spcPct val="80000"/>
              </a:lnSpc>
            </a:pPr>
            <a:r>
              <a:rPr lang="es-ES_tradnl" sz="2000">
                <a:solidFill>
                  <a:srgbClr val="00A26C"/>
                </a:solidFill>
              </a:rPr>
              <a:t>SOCIOS/ PARTNERS</a:t>
            </a:r>
            <a:endParaRPr lang="es-ES" sz="2000">
              <a:solidFill>
                <a:srgbClr val="00A26C"/>
              </a:solidFill>
            </a:endParaRPr>
          </a:p>
        </p:txBody>
      </p:sp>
      <p:sp>
        <p:nvSpPr>
          <p:cNvPr id="19459" name="9 Marcador de contenido"/>
          <p:cNvSpPr txBox="1">
            <a:spLocks/>
          </p:cNvSpPr>
          <p:nvPr/>
        </p:nvSpPr>
        <p:spPr bwMode="auto">
          <a:xfrm>
            <a:off x="1042988" y="1347788"/>
            <a:ext cx="7235825" cy="3600450"/>
          </a:xfrm>
          <a:prstGeom prst="rect">
            <a:avLst/>
          </a:prstGeom>
          <a:noFill/>
          <a:ln w="9525">
            <a:noFill/>
            <a:miter lim="800000"/>
            <a:headEnd/>
            <a:tailEnd/>
          </a:ln>
        </p:spPr>
        <p:txBody>
          <a:bodyPr/>
          <a:lstStyle/>
          <a:p>
            <a:pPr algn="just">
              <a:lnSpc>
                <a:spcPct val="80000"/>
              </a:lnSpc>
              <a:spcBef>
                <a:spcPct val="20000"/>
              </a:spcBef>
              <a:buFont typeface="Arial" charset="0"/>
              <a:buChar char="•"/>
            </a:pPr>
            <a:r>
              <a:rPr lang="es-ES_tradnl" sz="3000">
                <a:latin typeface="Calibri" pitchFamily="34" charset="0"/>
              </a:rPr>
              <a:t> Municipio de Tábua – Portugal </a:t>
            </a:r>
            <a:r>
              <a:rPr lang="es-ES_tradnl">
                <a:solidFill>
                  <a:schemeClr val="accent1"/>
                </a:solidFill>
              </a:rPr>
              <a:t> </a:t>
            </a:r>
          </a:p>
          <a:p>
            <a:pPr algn="just">
              <a:lnSpc>
                <a:spcPct val="80000"/>
              </a:lnSpc>
              <a:spcBef>
                <a:spcPct val="20000"/>
              </a:spcBef>
              <a:buFont typeface="Arial" charset="0"/>
              <a:buNone/>
            </a:pPr>
            <a:endParaRPr lang="es-ES_tradnl">
              <a:solidFill>
                <a:schemeClr val="accent1"/>
              </a:solidFill>
            </a:endParaRPr>
          </a:p>
          <a:p>
            <a:pPr marL="742950" lvl="1" indent="-285750" algn="just">
              <a:lnSpc>
                <a:spcPct val="80000"/>
              </a:lnSpc>
              <a:spcBef>
                <a:spcPct val="20000"/>
              </a:spcBef>
              <a:buFont typeface="Arial" charset="0"/>
              <a:buNone/>
            </a:pPr>
            <a:r>
              <a:rPr lang="es-ES_tradnl">
                <a:solidFill>
                  <a:schemeClr val="accent1"/>
                </a:solidFill>
              </a:rPr>
              <a:t>	12 452</a:t>
            </a:r>
            <a:r>
              <a:rPr lang="es-ES_tradnl"/>
              <a:t> </a:t>
            </a:r>
            <a:r>
              <a:rPr lang="es-ES_tradnl">
                <a:solidFill>
                  <a:schemeClr val="accent1"/>
                </a:solidFill>
              </a:rPr>
              <a:t>habitantes/habitants       </a:t>
            </a:r>
            <a:endParaRPr lang="es-ES_tradnl" sz="3000">
              <a:latin typeface="Calibri" pitchFamily="34" charset="0"/>
            </a:endParaRPr>
          </a:p>
          <a:p>
            <a:pPr algn="just">
              <a:lnSpc>
                <a:spcPct val="80000"/>
              </a:lnSpc>
              <a:spcBef>
                <a:spcPct val="20000"/>
              </a:spcBef>
              <a:buFont typeface="Arial" charset="0"/>
              <a:buChar char="•"/>
            </a:pPr>
            <a:endParaRPr lang="es-ES_tradnl">
              <a:latin typeface="Calibri" pitchFamily="34" charset="0"/>
            </a:endParaRPr>
          </a:p>
          <a:p>
            <a:pPr algn="just">
              <a:lnSpc>
                <a:spcPct val="80000"/>
              </a:lnSpc>
              <a:spcBef>
                <a:spcPct val="20000"/>
              </a:spcBef>
              <a:buFont typeface="Arial" charset="0"/>
              <a:buChar char="•"/>
            </a:pPr>
            <a:r>
              <a:rPr lang="es-ES_tradnl" sz="3000">
                <a:latin typeface="Calibri" pitchFamily="34" charset="0"/>
              </a:rPr>
              <a:t>Municipio de Mielec – Polonia </a:t>
            </a:r>
          </a:p>
          <a:p>
            <a:pPr marL="742950" lvl="1" indent="-285750" algn="just">
              <a:lnSpc>
                <a:spcPct val="80000"/>
              </a:lnSpc>
              <a:spcBef>
                <a:spcPct val="20000"/>
              </a:spcBef>
              <a:buFont typeface="Arial" charset="0"/>
              <a:buNone/>
            </a:pPr>
            <a:r>
              <a:rPr lang="es-ES_tradnl">
                <a:solidFill>
                  <a:schemeClr val="accent1"/>
                </a:solidFill>
              </a:rPr>
              <a:t>		62.173</a:t>
            </a:r>
            <a:r>
              <a:rPr lang="es-ES_tradnl"/>
              <a:t> </a:t>
            </a:r>
            <a:r>
              <a:rPr lang="es-ES_tradnl">
                <a:solidFill>
                  <a:schemeClr val="accent1"/>
                </a:solidFill>
              </a:rPr>
              <a:t>habitantes/ habitants</a:t>
            </a:r>
            <a:r>
              <a:rPr lang="es-ES_tradnl" sz="3000">
                <a:latin typeface="Calibri" pitchFamily="34" charset="0"/>
              </a:rPr>
              <a:t> </a:t>
            </a:r>
          </a:p>
          <a:p>
            <a:pPr algn="just">
              <a:lnSpc>
                <a:spcPct val="80000"/>
              </a:lnSpc>
              <a:spcBef>
                <a:spcPct val="20000"/>
              </a:spcBef>
              <a:buFont typeface="Arial" charset="0"/>
              <a:buChar char="•"/>
            </a:pPr>
            <a:endParaRPr lang="es-ES_tradnl">
              <a:solidFill>
                <a:schemeClr val="accent1"/>
              </a:solidFill>
            </a:endParaRPr>
          </a:p>
          <a:p>
            <a:pPr algn="just">
              <a:lnSpc>
                <a:spcPct val="80000"/>
              </a:lnSpc>
              <a:spcBef>
                <a:spcPct val="20000"/>
              </a:spcBef>
              <a:buFont typeface="Arial" charset="0"/>
              <a:buChar char="•"/>
            </a:pPr>
            <a:r>
              <a:rPr lang="es-ES_tradnl" sz="3000">
                <a:latin typeface="Calibri" pitchFamily="34" charset="0"/>
              </a:rPr>
              <a:t>Municipio de Las Torres de Cotillas – España 	</a:t>
            </a:r>
            <a:r>
              <a:rPr lang="es-ES_tradnl">
                <a:solidFill>
                  <a:schemeClr val="accent1"/>
                </a:solidFill>
              </a:rPr>
              <a:t>21.500 habitantes/ habitants </a:t>
            </a:r>
            <a:endParaRPr lang="es-ES_tradnl" sz="20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2 Marcador de contenido"/>
          <p:cNvSpPr>
            <a:spLocks noGrp="1"/>
          </p:cNvSpPr>
          <p:nvPr>
            <p:ph idx="1"/>
          </p:nvPr>
        </p:nvSpPr>
        <p:spPr>
          <a:xfrm>
            <a:off x="1158875" y="484188"/>
            <a:ext cx="7067550" cy="3294062"/>
          </a:xfrm>
        </p:spPr>
        <p:txBody>
          <a:bodyPr/>
          <a:lstStyle/>
          <a:p>
            <a:pPr marL="0" indent="0" eaLnBrk="1" hangingPunct="1">
              <a:buFont typeface="Arial" charset="0"/>
              <a:buNone/>
            </a:pPr>
            <a:endParaRPr lang="es-ES" sz="2000" smtClean="0"/>
          </a:p>
          <a:p>
            <a:pPr marL="0" indent="0" eaLnBrk="1" hangingPunct="1">
              <a:buFont typeface="Arial" charset="0"/>
              <a:buNone/>
            </a:pPr>
            <a:endParaRPr lang="es-ES" sz="2000" smtClean="0"/>
          </a:p>
          <a:p>
            <a:pPr marL="0" indent="0" eaLnBrk="1" hangingPunct="1">
              <a:buFont typeface="Arial" charset="0"/>
              <a:buNone/>
            </a:pPr>
            <a:endParaRPr lang="es-ES" sz="2000" smtClean="0"/>
          </a:p>
        </p:txBody>
      </p:sp>
      <p:sp>
        <p:nvSpPr>
          <p:cNvPr id="21506" name="9 Marcador de contenido"/>
          <p:cNvSpPr txBox="1">
            <a:spLocks/>
          </p:cNvSpPr>
          <p:nvPr/>
        </p:nvSpPr>
        <p:spPr bwMode="auto">
          <a:xfrm>
            <a:off x="755650" y="987425"/>
            <a:ext cx="7777163" cy="3600450"/>
          </a:xfrm>
          <a:prstGeom prst="rect">
            <a:avLst/>
          </a:prstGeom>
          <a:noFill/>
          <a:ln w="9525">
            <a:noFill/>
            <a:miter lim="800000"/>
            <a:headEnd/>
            <a:tailEnd/>
          </a:ln>
        </p:spPr>
        <p:txBody>
          <a:bodyPr/>
          <a:lstStyle/>
          <a:p>
            <a:pPr marL="85725" indent="-85725">
              <a:lnSpc>
                <a:spcPct val="80000"/>
              </a:lnSpc>
              <a:spcBef>
                <a:spcPct val="20000"/>
              </a:spcBef>
              <a:buFont typeface="Arial" charset="0"/>
              <a:buNone/>
            </a:pPr>
            <a:endParaRPr lang="es-ES" sz="1400" b="1" u="sng">
              <a:solidFill>
                <a:schemeClr val="accent1"/>
              </a:solidFill>
              <a:latin typeface="Calibri" pitchFamily="34" charset="0"/>
            </a:endParaRPr>
          </a:p>
          <a:p>
            <a:pPr marL="85725" indent="-85725" algn="just">
              <a:lnSpc>
                <a:spcPct val="80000"/>
              </a:lnSpc>
              <a:spcBef>
                <a:spcPct val="20000"/>
              </a:spcBef>
              <a:buFont typeface="Calibri" pitchFamily="34" charset="0"/>
              <a:buAutoNum type="romanUcPeriod"/>
            </a:pPr>
            <a:r>
              <a:rPr lang="es-ES" sz="2400">
                <a:solidFill>
                  <a:schemeClr val="accent1"/>
                </a:solidFill>
                <a:latin typeface="Calibri" pitchFamily="34" charset="0"/>
              </a:rPr>
              <a:t>Consolidar el </a:t>
            </a:r>
            <a:r>
              <a:rPr lang="es-ES" sz="2400" b="1">
                <a:solidFill>
                  <a:schemeClr val="accent1"/>
                </a:solidFill>
                <a:latin typeface="Calibri" pitchFamily="34" charset="0"/>
              </a:rPr>
              <a:t>papel de las autoridades locales en la promoción de deportes de base para todos:</a:t>
            </a:r>
            <a:r>
              <a:rPr lang="es-ES" sz="2400">
                <a:solidFill>
                  <a:schemeClr val="accent1"/>
                </a:solidFill>
                <a:latin typeface="Calibri" pitchFamily="34" charset="0"/>
              </a:rPr>
              <a:t> </a:t>
            </a:r>
          </a:p>
          <a:p>
            <a:pPr marL="449263" lvl="1" indent="7938" algn="just">
              <a:lnSpc>
                <a:spcPct val="80000"/>
              </a:lnSpc>
              <a:spcBef>
                <a:spcPct val="20000"/>
              </a:spcBef>
              <a:buFont typeface="Calibri" pitchFamily="34" charset="0"/>
              <a:buChar char="•"/>
            </a:pPr>
            <a:r>
              <a:rPr lang="es-ES" sz="2400">
                <a:solidFill>
                  <a:schemeClr val="accent1"/>
                </a:solidFill>
                <a:latin typeface="Calibri" pitchFamily="34" charset="0"/>
              </a:rPr>
              <a:t> Establecer redes de cooperación entre ciudades / países culturalmente diversos; </a:t>
            </a:r>
          </a:p>
          <a:p>
            <a:pPr marL="449263" lvl="1" indent="7938" algn="just">
              <a:lnSpc>
                <a:spcPct val="80000"/>
              </a:lnSpc>
              <a:spcBef>
                <a:spcPct val="20000"/>
              </a:spcBef>
              <a:buFont typeface="Calibri" pitchFamily="34" charset="0"/>
              <a:buChar char="•"/>
            </a:pPr>
            <a:r>
              <a:rPr lang="es-ES" sz="2400">
                <a:solidFill>
                  <a:schemeClr val="accent1"/>
                </a:solidFill>
                <a:latin typeface="Calibri" pitchFamily="34" charset="0"/>
              </a:rPr>
              <a:t> Promover el debate y la reflexión sobre el papel que las autoridades locales pueden tener hoy en día en la captación de actores locales y la promoción del deporte.</a:t>
            </a:r>
          </a:p>
          <a:p>
            <a:pPr marL="85725" indent="-85725"/>
            <a:endParaRPr lang="es-ES" sz="2400">
              <a:solidFill>
                <a:schemeClr val="accent1"/>
              </a:solidFill>
            </a:endParaRPr>
          </a:p>
          <a:p>
            <a:pPr marL="85725" indent="-85725" algn="just"/>
            <a:r>
              <a:rPr lang="es-ES" sz="1600" b="1"/>
              <a:t>I. Consolidate the role of local authorities in the promotion of grass root sports for all: </a:t>
            </a:r>
            <a:r>
              <a:rPr lang="es-ES" sz="1600"/>
              <a:t>Establish cooperation networks between culturally diverse cities/countries; Promote debate and reflection on the role local authorities can have nowadays in gathering local actors and promoting sports. </a:t>
            </a:r>
          </a:p>
          <a:p>
            <a:pPr marL="85725" indent="-85725" algn="just">
              <a:lnSpc>
                <a:spcPct val="80000"/>
              </a:lnSpc>
              <a:spcBef>
                <a:spcPct val="20000"/>
              </a:spcBef>
              <a:buFont typeface="Calibri" pitchFamily="34" charset="0"/>
              <a:buAutoNum type="romanUcPeriod"/>
            </a:pPr>
            <a:endParaRPr lang="es-ES" sz="1600">
              <a:latin typeface="Calibri" pitchFamily="34" charset="0"/>
            </a:endParaRPr>
          </a:p>
        </p:txBody>
      </p:sp>
      <p:sp>
        <p:nvSpPr>
          <p:cNvPr id="21507" name="1 Título"/>
          <p:cNvSpPr txBox="1">
            <a:spLocks/>
          </p:cNvSpPr>
          <p:nvPr/>
        </p:nvSpPr>
        <p:spPr bwMode="auto">
          <a:xfrm rot="-5400000">
            <a:off x="-1504156" y="2094707"/>
            <a:ext cx="4010025" cy="642937"/>
          </a:xfrm>
          <a:prstGeom prst="rect">
            <a:avLst/>
          </a:prstGeom>
          <a:noFill/>
          <a:ln w="9525">
            <a:noFill/>
            <a:miter lim="800000"/>
            <a:headEnd/>
            <a:tailEnd/>
          </a:ln>
        </p:spPr>
        <p:txBody>
          <a:bodyPr anchor="ctr"/>
          <a:lstStyle/>
          <a:p>
            <a:pPr>
              <a:lnSpc>
                <a:spcPct val="80000"/>
              </a:lnSpc>
            </a:pPr>
            <a:r>
              <a:rPr lang="es-ES" sz="2200" b="1">
                <a:solidFill>
                  <a:srgbClr val="00A26C"/>
                </a:solidFill>
                <a:latin typeface="Calibri" pitchFamily="34" charset="0"/>
              </a:rPr>
              <a:t>OBJETIVOS/OIBJETIVES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9 Marcador de contenido"/>
          <p:cNvSpPr txBox="1">
            <a:spLocks/>
          </p:cNvSpPr>
          <p:nvPr/>
        </p:nvSpPr>
        <p:spPr bwMode="auto">
          <a:xfrm>
            <a:off x="827088" y="1058863"/>
            <a:ext cx="7993062" cy="3960812"/>
          </a:xfrm>
          <a:prstGeom prst="rect">
            <a:avLst/>
          </a:prstGeom>
          <a:noFill/>
          <a:ln w="9525">
            <a:noFill/>
            <a:miter lim="800000"/>
            <a:headEnd/>
            <a:tailEnd/>
          </a:ln>
        </p:spPr>
        <p:txBody>
          <a:bodyPr/>
          <a:lstStyle/>
          <a:p>
            <a:pPr marL="180975" indent="180975">
              <a:lnSpc>
                <a:spcPct val="80000"/>
              </a:lnSpc>
              <a:spcBef>
                <a:spcPct val="20000"/>
              </a:spcBef>
              <a:buFont typeface="Arial" charset="0"/>
              <a:buNone/>
            </a:pPr>
            <a:r>
              <a:rPr lang="es-ES" sz="2000">
                <a:solidFill>
                  <a:schemeClr val="accent1"/>
                </a:solidFill>
                <a:latin typeface="Calibri" pitchFamily="34" charset="0"/>
              </a:rPr>
              <a:t>II.</a:t>
            </a:r>
            <a:r>
              <a:rPr lang="es-ES" sz="2000">
                <a:latin typeface="Calibri" pitchFamily="34" charset="0"/>
              </a:rPr>
              <a:t> </a:t>
            </a:r>
            <a:r>
              <a:rPr lang="es-ES" sz="2000" b="1">
                <a:solidFill>
                  <a:schemeClr val="accent1"/>
                </a:solidFill>
                <a:latin typeface="Calibri" pitchFamily="34" charset="0"/>
              </a:rPr>
              <a:t>Aumentar el</a:t>
            </a:r>
            <a:r>
              <a:rPr lang="es-ES" sz="2000">
                <a:solidFill>
                  <a:schemeClr val="accent1"/>
                </a:solidFill>
                <a:latin typeface="Calibri" pitchFamily="34" charset="0"/>
              </a:rPr>
              <a:t> </a:t>
            </a:r>
            <a:r>
              <a:rPr lang="es-ES" sz="2000" b="1">
                <a:solidFill>
                  <a:schemeClr val="accent1"/>
                </a:solidFill>
                <a:latin typeface="Calibri" pitchFamily="34" charset="0"/>
              </a:rPr>
              <a:t>número de personas y organizaciones involucradas en deportes a nivel local</a:t>
            </a:r>
            <a:r>
              <a:rPr lang="es-ES" sz="2000">
                <a:solidFill>
                  <a:schemeClr val="accent1"/>
                </a:solidFill>
                <a:latin typeface="Calibri" pitchFamily="34" charset="0"/>
              </a:rPr>
              <a:t>: </a:t>
            </a:r>
          </a:p>
          <a:p>
            <a:pPr marL="180975" indent="180975">
              <a:lnSpc>
                <a:spcPct val="80000"/>
              </a:lnSpc>
              <a:spcBef>
                <a:spcPct val="20000"/>
              </a:spcBef>
              <a:buFont typeface="Arial" charset="0"/>
              <a:buNone/>
            </a:pPr>
            <a:endParaRPr lang="es-ES" sz="2000">
              <a:solidFill>
                <a:schemeClr val="accent1"/>
              </a:solidFill>
              <a:latin typeface="Calibri" pitchFamily="34" charset="0"/>
            </a:endParaRPr>
          </a:p>
          <a:p>
            <a:pPr marL="180975" indent="180975" algn="just">
              <a:lnSpc>
                <a:spcPct val="80000"/>
              </a:lnSpc>
              <a:spcBef>
                <a:spcPct val="20000"/>
              </a:spcBef>
              <a:buFont typeface="Calibri" pitchFamily="34" charset="0"/>
              <a:buChar char="•"/>
            </a:pPr>
            <a:r>
              <a:rPr lang="es-ES" sz="2000">
                <a:solidFill>
                  <a:schemeClr val="accent1"/>
                </a:solidFill>
                <a:latin typeface="Calibri" pitchFamily="34" charset="0"/>
              </a:rPr>
              <a:t> Promover la participación de deportistas locales, participantes y promotores con deportes de base; </a:t>
            </a:r>
          </a:p>
          <a:p>
            <a:pPr marL="180975" indent="180975" algn="just">
              <a:lnSpc>
                <a:spcPct val="80000"/>
              </a:lnSpc>
              <a:spcBef>
                <a:spcPct val="20000"/>
              </a:spcBef>
              <a:buFont typeface="Calibri" pitchFamily="34" charset="0"/>
              <a:buChar char="•"/>
            </a:pPr>
            <a:r>
              <a:rPr lang="es-ES" sz="2000">
                <a:solidFill>
                  <a:schemeClr val="accent1"/>
                </a:solidFill>
                <a:latin typeface="Calibri" pitchFamily="34" charset="0"/>
              </a:rPr>
              <a:t> Reforzar las competencias de los agentes locales que fomentan el deporte y estilos de vida saludables; </a:t>
            </a:r>
          </a:p>
          <a:p>
            <a:pPr marL="180975" indent="180975" algn="just">
              <a:lnSpc>
                <a:spcPct val="80000"/>
              </a:lnSpc>
              <a:spcBef>
                <a:spcPct val="20000"/>
              </a:spcBef>
              <a:buFont typeface="Calibri" pitchFamily="34" charset="0"/>
              <a:buChar char="•"/>
            </a:pPr>
            <a:r>
              <a:rPr lang="es-ES" sz="2000">
                <a:solidFill>
                  <a:schemeClr val="accent1"/>
                </a:solidFill>
                <a:latin typeface="Calibri" pitchFamily="34" charset="0"/>
              </a:rPr>
              <a:t> Explorar el papel del deporte en la cohesión, la solidaridad y la ciudadanía haciendo del deporte un evento/ actividad público y colectivo.</a:t>
            </a:r>
          </a:p>
          <a:p>
            <a:pPr marL="180975" indent="180975" algn="just">
              <a:lnSpc>
                <a:spcPct val="80000"/>
              </a:lnSpc>
              <a:spcBef>
                <a:spcPct val="20000"/>
              </a:spcBef>
              <a:buFont typeface="Calibri" pitchFamily="34" charset="0"/>
              <a:buChar char="•"/>
            </a:pPr>
            <a:endParaRPr lang="es-ES">
              <a:solidFill>
                <a:schemeClr val="accent1"/>
              </a:solidFill>
              <a:latin typeface="Calibri" pitchFamily="34" charset="0"/>
            </a:endParaRPr>
          </a:p>
          <a:p>
            <a:pPr marL="180975" indent="180975" algn="just">
              <a:lnSpc>
                <a:spcPct val="80000"/>
              </a:lnSpc>
              <a:spcBef>
                <a:spcPct val="20000"/>
              </a:spcBef>
              <a:buFont typeface="Calibri" pitchFamily="34" charset="0"/>
              <a:buNone/>
            </a:pPr>
            <a:endParaRPr lang="es-ES" sz="1400"/>
          </a:p>
          <a:p>
            <a:pPr marL="180975" indent="180975" algn="just">
              <a:lnSpc>
                <a:spcPct val="80000"/>
              </a:lnSpc>
              <a:spcBef>
                <a:spcPct val="20000"/>
              </a:spcBef>
              <a:buFont typeface="Calibri" pitchFamily="34" charset="0"/>
              <a:buNone/>
            </a:pPr>
            <a:r>
              <a:rPr lang="es-ES" sz="1400"/>
              <a:t>II.</a:t>
            </a:r>
            <a:r>
              <a:rPr lang="es-ES" sz="1400" b="1"/>
              <a:t> Raise the number of persons and organisations involved in sports at local level: </a:t>
            </a:r>
            <a:r>
              <a:rPr lang="es-ES" sz="1400"/>
              <a:t>Promote the engagement of local sports-participants, promoters and supporters with grass roots sports; Reinforce skills of local actors promoting sport and healthy life styles; Explore the role of sports in cohesion, solidarity and citizenship making sport a public and collective event/activity. </a:t>
            </a:r>
          </a:p>
          <a:p>
            <a:pPr marL="180975" indent="180975" algn="just">
              <a:lnSpc>
                <a:spcPct val="80000"/>
              </a:lnSpc>
              <a:spcBef>
                <a:spcPct val="20000"/>
              </a:spcBef>
              <a:buFont typeface="Calibri" pitchFamily="34" charset="0"/>
              <a:buAutoNum type="romanUcPeriod"/>
            </a:pPr>
            <a:endParaRPr lang="es-ES" sz="1400">
              <a:latin typeface="Calibri" pitchFamily="34" charset="0"/>
            </a:endParaRPr>
          </a:p>
        </p:txBody>
      </p:sp>
      <p:sp>
        <p:nvSpPr>
          <p:cNvPr id="23554" name="1 Título"/>
          <p:cNvSpPr txBox="1">
            <a:spLocks/>
          </p:cNvSpPr>
          <p:nvPr/>
        </p:nvSpPr>
        <p:spPr bwMode="auto">
          <a:xfrm rot="-5400000">
            <a:off x="-1504156" y="2094707"/>
            <a:ext cx="4010025" cy="642937"/>
          </a:xfrm>
          <a:prstGeom prst="rect">
            <a:avLst/>
          </a:prstGeom>
          <a:noFill/>
          <a:ln w="9525">
            <a:noFill/>
            <a:miter lim="800000"/>
            <a:headEnd/>
            <a:tailEnd/>
          </a:ln>
        </p:spPr>
        <p:txBody>
          <a:bodyPr anchor="ctr"/>
          <a:lstStyle/>
          <a:p>
            <a:pPr>
              <a:lnSpc>
                <a:spcPct val="80000"/>
              </a:lnSpc>
            </a:pPr>
            <a:r>
              <a:rPr lang="es-ES" sz="2200" b="1">
                <a:solidFill>
                  <a:srgbClr val="00A26C"/>
                </a:solidFill>
                <a:latin typeface="Calibri" pitchFamily="34" charset="0"/>
              </a:rPr>
              <a:t>OBJETIVOS/OIBJETIVES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2 Marcador de contenido"/>
          <p:cNvSpPr>
            <a:spLocks noGrp="1"/>
          </p:cNvSpPr>
          <p:nvPr>
            <p:ph idx="4294967295"/>
          </p:nvPr>
        </p:nvSpPr>
        <p:spPr>
          <a:xfrm>
            <a:off x="1158875" y="484188"/>
            <a:ext cx="7067550" cy="3294062"/>
          </a:xfrm>
        </p:spPr>
        <p:txBody>
          <a:bodyPr/>
          <a:lstStyle/>
          <a:p>
            <a:pPr marL="0" indent="0" eaLnBrk="1" hangingPunct="1">
              <a:buFont typeface="Arial" charset="0"/>
              <a:buNone/>
            </a:pPr>
            <a:endParaRPr lang="es-ES" sz="2000" smtClean="0"/>
          </a:p>
          <a:p>
            <a:pPr marL="0" indent="0" eaLnBrk="1" hangingPunct="1">
              <a:buFont typeface="Arial" charset="0"/>
              <a:buNone/>
            </a:pPr>
            <a:endParaRPr lang="es-ES" sz="2000" smtClean="0"/>
          </a:p>
          <a:p>
            <a:pPr marL="0" indent="0" eaLnBrk="1" hangingPunct="1">
              <a:buFont typeface="Arial" charset="0"/>
              <a:buNone/>
            </a:pPr>
            <a:endParaRPr lang="es-ES" sz="2000" smtClean="0"/>
          </a:p>
        </p:txBody>
      </p:sp>
      <p:sp>
        <p:nvSpPr>
          <p:cNvPr id="25602" name="1 Título"/>
          <p:cNvSpPr txBox="1">
            <a:spLocks/>
          </p:cNvSpPr>
          <p:nvPr/>
        </p:nvSpPr>
        <p:spPr bwMode="auto">
          <a:xfrm rot="-5400000">
            <a:off x="-1504156" y="2094707"/>
            <a:ext cx="4010025" cy="642937"/>
          </a:xfrm>
          <a:prstGeom prst="rect">
            <a:avLst/>
          </a:prstGeom>
          <a:noFill/>
          <a:ln w="9525">
            <a:noFill/>
            <a:miter lim="800000"/>
            <a:headEnd/>
            <a:tailEnd/>
          </a:ln>
        </p:spPr>
        <p:txBody>
          <a:bodyPr anchor="ctr"/>
          <a:lstStyle/>
          <a:p>
            <a:pPr>
              <a:lnSpc>
                <a:spcPct val="80000"/>
              </a:lnSpc>
            </a:pPr>
            <a:r>
              <a:rPr lang="es-ES" sz="2200" b="1">
                <a:solidFill>
                  <a:srgbClr val="00A26C"/>
                </a:solidFill>
                <a:latin typeface="Calibri" pitchFamily="34" charset="0"/>
              </a:rPr>
              <a:t>OBJETIVOS/OIBJETIVES</a:t>
            </a:r>
          </a:p>
        </p:txBody>
      </p:sp>
      <p:sp>
        <p:nvSpPr>
          <p:cNvPr id="25603" name="9 Marcador de contenido"/>
          <p:cNvSpPr txBox="1">
            <a:spLocks/>
          </p:cNvSpPr>
          <p:nvPr/>
        </p:nvSpPr>
        <p:spPr bwMode="auto">
          <a:xfrm>
            <a:off x="1062038" y="987425"/>
            <a:ext cx="7397750" cy="3816350"/>
          </a:xfrm>
          <a:prstGeom prst="rect">
            <a:avLst/>
          </a:prstGeom>
          <a:noFill/>
          <a:ln w="9525">
            <a:noFill/>
            <a:miter lim="800000"/>
            <a:headEnd/>
            <a:tailEnd/>
          </a:ln>
        </p:spPr>
        <p:txBody>
          <a:bodyPr/>
          <a:lstStyle/>
          <a:p>
            <a:pPr marL="85725" indent="-85725">
              <a:lnSpc>
                <a:spcPct val="80000"/>
              </a:lnSpc>
              <a:spcBef>
                <a:spcPct val="20000"/>
              </a:spcBef>
              <a:buFont typeface="Arial" charset="0"/>
              <a:buNone/>
            </a:pPr>
            <a:endParaRPr lang="es-ES" sz="1500">
              <a:latin typeface="Calibri" pitchFamily="34" charset="0"/>
            </a:endParaRPr>
          </a:p>
          <a:p>
            <a:pPr marL="85725" indent="-85725" algn="just">
              <a:lnSpc>
                <a:spcPct val="80000"/>
              </a:lnSpc>
              <a:spcBef>
                <a:spcPct val="20000"/>
              </a:spcBef>
              <a:buFont typeface="Calibri" pitchFamily="34" charset="0"/>
              <a:buNone/>
            </a:pPr>
            <a:r>
              <a:rPr lang="es-ES">
                <a:solidFill>
                  <a:schemeClr val="accent1"/>
                </a:solidFill>
              </a:rPr>
              <a:t>III.</a:t>
            </a:r>
            <a:r>
              <a:rPr lang="es-ES" sz="2000" b="1">
                <a:latin typeface="Calibri" pitchFamily="34" charset="0"/>
              </a:rPr>
              <a:t> </a:t>
            </a:r>
            <a:r>
              <a:rPr lang="es-ES" b="1">
                <a:solidFill>
                  <a:schemeClr val="accent1"/>
                </a:solidFill>
              </a:rPr>
              <a:t>Promover una</a:t>
            </a:r>
            <a:r>
              <a:rPr lang="es-ES">
                <a:solidFill>
                  <a:schemeClr val="accent1"/>
                </a:solidFill>
              </a:rPr>
              <a:t> </a:t>
            </a:r>
            <a:r>
              <a:rPr lang="es-ES" b="1">
                <a:solidFill>
                  <a:schemeClr val="accent1"/>
                </a:solidFill>
              </a:rPr>
              <a:t>comprensión más profunda de cómo se ve y se vive el deporte a nivel local:</a:t>
            </a:r>
            <a:r>
              <a:rPr lang="es-ES">
                <a:solidFill>
                  <a:schemeClr val="accent1"/>
                </a:solidFill>
              </a:rPr>
              <a:t> </a:t>
            </a:r>
          </a:p>
          <a:p>
            <a:pPr marL="85725" indent="-85725" algn="just">
              <a:lnSpc>
                <a:spcPct val="80000"/>
              </a:lnSpc>
              <a:spcBef>
                <a:spcPct val="20000"/>
              </a:spcBef>
              <a:buFont typeface="Calibri" pitchFamily="34" charset="0"/>
              <a:buNone/>
            </a:pPr>
            <a:endParaRPr lang="es-ES">
              <a:solidFill>
                <a:schemeClr val="accent1"/>
              </a:solidFill>
            </a:endParaRPr>
          </a:p>
          <a:p>
            <a:pPr marL="85725" indent="-85725" algn="just">
              <a:lnSpc>
                <a:spcPct val="80000"/>
              </a:lnSpc>
              <a:spcBef>
                <a:spcPct val="20000"/>
              </a:spcBef>
              <a:buFont typeface="Calibri" pitchFamily="34" charset="0"/>
              <a:buChar char="•"/>
            </a:pPr>
            <a:r>
              <a:rPr lang="es-ES">
                <a:solidFill>
                  <a:schemeClr val="accent1"/>
                </a:solidFill>
              </a:rPr>
              <a:t> Recopilar información de los ciudadanos locales sobre sus hábitos y motivaciones deportivas; </a:t>
            </a:r>
          </a:p>
          <a:p>
            <a:pPr marL="85725" indent="-85725" algn="just">
              <a:lnSpc>
                <a:spcPct val="80000"/>
              </a:lnSpc>
              <a:spcBef>
                <a:spcPct val="20000"/>
              </a:spcBef>
              <a:buFont typeface="Calibri" pitchFamily="34" charset="0"/>
              <a:buChar char="•"/>
            </a:pPr>
            <a:r>
              <a:rPr lang="es-ES">
                <a:solidFill>
                  <a:schemeClr val="accent1"/>
                </a:solidFill>
              </a:rPr>
              <a:t> Reconocer a los actores locales involucrados en el deporte;</a:t>
            </a:r>
          </a:p>
          <a:p>
            <a:pPr marL="85725" indent="-85725" algn="just">
              <a:lnSpc>
                <a:spcPct val="80000"/>
              </a:lnSpc>
              <a:spcBef>
                <a:spcPct val="20000"/>
              </a:spcBef>
              <a:buFont typeface="Calibri" pitchFamily="34" charset="0"/>
              <a:buChar char="•"/>
            </a:pPr>
            <a:r>
              <a:rPr lang="es-ES">
                <a:solidFill>
                  <a:schemeClr val="accent1"/>
                </a:solidFill>
              </a:rPr>
              <a:t>  Crear debate local para proponer / apoyar mejor las actividades complementarias y nuevas actividades deportivas.</a:t>
            </a:r>
          </a:p>
          <a:p>
            <a:pPr marL="85725" indent="-85725" algn="just">
              <a:lnSpc>
                <a:spcPct val="80000"/>
              </a:lnSpc>
              <a:spcBef>
                <a:spcPct val="20000"/>
              </a:spcBef>
              <a:buFont typeface="Calibri" pitchFamily="34" charset="0"/>
              <a:buNone/>
            </a:pPr>
            <a:endParaRPr lang="es-ES" sz="1600">
              <a:solidFill>
                <a:schemeClr val="accent1"/>
              </a:solidFill>
            </a:endParaRPr>
          </a:p>
          <a:p>
            <a:pPr marL="85725" indent="-85725" algn="just">
              <a:lnSpc>
                <a:spcPct val="80000"/>
              </a:lnSpc>
              <a:spcBef>
                <a:spcPct val="20000"/>
              </a:spcBef>
              <a:buFont typeface="Calibri" pitchFamily="34" charset="0"/>
              <a:buNone/>
            </a:pPr>
            <a:endParaRPr lang="es-ES_tradnl" sz="1600">
              <a:solidFill>
                <a:schemeClr val="accent1"/>
              </a:solidFill>
            </a:endParaRPr>
          </a:p>
          <a:p>
            <a:pPr marL="85725" indent="-85725" algn="just"/>
            <a:r>
              <a:rPr lang="es-ES" sz="1600" b="1"/>
              <a:t>III. Promote a deeper understanding of how sport is seen and lived at local level: </a:t>
            </a:r>
            <a:r>
              <a:rPr lang="es-ES" sz="1600"/>
              <a:t>Collect information from local citizens about their sports habits and motivations; Recognize local actors involved in sports; Create local debate to better propose/support complementary and new sports’ activities. </a:t>
            </a:r>
          </a:p>
          <a:p>
            <a:pPr marL="85725" indent="-85725" algn="just">
              <a:lnSpc>
                <a:spcPct val="80000"/>
              </a:lnSpc>
              <a:spcBef>
                <a:spcPct val="20000"/>
              </a:spcBef>
              <a:buFont typeface="Calibri" pitchFamily="34" charset="0"/>
              <a:buAutoNum type="romanUcPeriod"/>
            </a:pPr>
            <a:endParaRPr lang="es-ES" sz="16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2 Marcador de contenido"/>
          <p:cNvSpPr>
            <a:spLocks noGrp="1"/>
          </p:cNvSpPr>
          <p:nvPr>
            <p:ph idx="1"/>
          </p:nvPr>
        </p:nvSpPr>
        <p:spPr>
          <a:xfrm>
            <a:off x="1042988" y="1193800"/>
            <a:ext cx="7726362" cy="3394075"/>
          </a:xfrm>
        </p:spPr>
        <p:txBody>
          <a:bodyPr/>
          <a:lstStyle/>
          <a:p>
            <a:pPr eaLnBrk="1" hangingPunct="1"/>
            <a:r>
              <a:rPr lang="es-ES_tradnl" sz="2000" b="1" smtClean="0">
                <a:solidFill>
                  <a:srgbClr val="00A26C"/>
                </a:solidFill>
              </a:rPr>
              <a:t>5 Reuniones internacionales</a:t>
            </a:r>
            <a:r>
              <a:rPr lang="es-ES_tradnl" sz="2000" smtClean="0">
                <a:solidFill>
                  <a:schemeClr val="accent1"/>
                </a:solidFill>
              </a:rPr>
              <a:t> </a:t>
            </a:r>
            <a:r>
              <a:rPr lang="es-ES_tradnl" sz="2000" smtClean="0"/>
              <a:t>/ International meeting</a:t>
            </a:r>
          </a:p>
          <a:p>
            <a:pPr eaLnBrk="1" hangingPunct="1"/>
            <a:endParaRPr lang="es-ES_tradnl" sz="800" smtClean="0"/>
          </a:p>
          <a:p>
            <a:pPr marL="971550" lvl="1" indent="-514350" eaLnBrk="1" hangingPunct="1">
              <a:buFont typeface="Calibri" pitchFamily="34" charset="0"/>
              <a:buAutoNum type="arabicPeriod"/>
            </a:pPr>
            <a:r>
              <a:rPr lang="es-ES_tradnl" sz="2000" smtClean="0">
                <a:solidFill>
                  <a:schemeClr val="accent1"/>
                </a:solidFill>
              </a:rPr>
              <a:t>Febrero </a:t>
            </a:r>
            <a:r>
              <a:rPr lang="es-ES_tradnl" sz="2000" smtClean="0"/>
              <a:t>(February) </a:t>
            </a:r>
            <a:r>
              <a:rPr lang="es-ES_tradnl" sz="2000" smtClean="0">
                <a:solidFill>
                  <a:schemeClr val="accent1"/>
                </a:solidFill>
              </a:rPr>
              <a:t>2017 </a:t>
            </a:r>
            <a:r>
              <a:rPr lang="es-ES_tradnl" sz="2000" smtClean="0"/>
              <a:t>-  </a:t>
            </a:r>
            <a:r>
              <a:rPr lang="es-ES_tradnl" sz="2000" smtClean="0">
                <a:solidFill>
                  <a:schemeClr val="accent1"/>
                </a:solidFill>
              </a:rPr>
              <a:t>Reunión de salida en</a:t>
            </a:r>
            <a:r>
              <a:rPr lang="es-ES_tradnl" sz="2000" smtClean="0"/>
              <a:t> (Kick-off meeting in) </a:t>
            </a:r>
            <a:r>
              <a:rPr lang="es-ES_tradnl" sz="2000" smtClean="0">
                <a:solidFill>
                  <a:schemeClr val="accent1"/>
                </a:solidFill>
              </a:rPr>
              <a:t>Tábua</a:t>
            </a:r>
          </a:p>
          <a:p>
            <a:pPr marL="971550" lvl="1" indent="-514350" eaLnBrk="1" hangingPunct="1">
              <a:buFont typeface="Calibri" pitchFamily="34" charset="0"/>
              <a:buAutoNum type="arabicPeriod"/>
            </a:pPr>
            <a:r>
              <a:rPr lang="es-ES_tradnl" sz="2000" smtClean="0">
                <a:solidFill>
                  <a:schemeClr val="accent1"/>
                </a:solidFill>
              </a:rPr>
              <a:t>Julio </a:t>
            </a:r>
            <a:r>
              <a:rPr lang="es-ES_tradnl" sz="2000" smtClean="0"/>
              <a:t>(July) </a:t>
            </a:r>
            <a:r>
              <a:rPr lang="es-ES_tradnl" sz="2000" smtClean="0">
                <a:solidFill>
                  <a:schemeClr val="accent1"/>
                </a:solidFill>
              </a:rPr>
              <a:t>2017</a:t>
            </a:r>
            <a:r>
              <a:rPr lang="es-ES_tradnl" sz="2000" smtClean="0"/>
              <a:t> – </a:t>
            </a:r>
            <a:r>
              <a:rPr lang="es-ES_tradnl" sz="2000" smtClean="0">
                <a:solidFill>
                  <a:schemeClr val="accent1"/>
                </a:solidFill>
              </a:rPr>
              <a:t>Reunión en</a:t>
            </a:r>
            <a:r>
              <a:rPr lang="es-ES_tradnl" sz="2000" smtClean="0"/>
              <a:t> ( Meeting in)  </a:t>
            </a:r>
            <a:r>
              <a:rPr lang="es-ES_tradnl" sz="2000" smtClean="0">
                <a:solidFill>
                  <a:schemeClr val="accent1"/>
                </a:solidFill>
              </a:rPr>
              <a:t>Míelec </a:t>
            </a:r>
          </a:p>
          <a:p>
            <a:pPr marL="971550" lvl="1" indent="-514350" eaLnBrk="1" hangingPunct="1">
              <a:buFont typeface="Calibri" pitchFamily="34" charset="0"/>
              <a:buAutoNum type="arabicPeriod"/>
            </a:pPr>
            <a:r>
              <a:rPr lang="es-ES_tradnl" sz="2000" smtClean="0">
                <a:solidFill>
                  <a:schemeClr val="accent1"/>
                </a:solidFill>
              </a:rPr>
              <a:t>Noviembre</a:t>
            </a:r>
            <a:r>
              <a:rPr lang="es-ES_tradnl" sz="2000" smtClean="0"/>
              <a:t> (November) </a:t>
            </a:r>
            <a:r>
              <a:rPr lang="es-ES_tradnl" sz="2000" smtClean="0">
                <a:solidFill>
                  <a:schemeClr val="accent1"/>
                </a:solidFill>
              </a:rPr>
              <a:t>2017</a:t>
            </a:r>
            <a:r>
              <a:rPr lang="es-ES_tradnl" sz="2000" smtClean="0"/>
              <a:t> – </a:t>
            </a:r>
            <a:r>
              <a:rPr lang="es-ES_tradnl" sz="2000" smtClean="0">
                <a:solidFill>
                  <a:schemeClr val="accent1"/>
                </a:solidFill>
              </a:rPr>
              <a:t>Reunión en</a:t>
            </a:r>
            <a:r>
              <a:rPr lang="es-ES_tradnl" sz="2000" smtClean="0"/>
              <a:t> ( Meeting in) </a:t>
            </a:r>
            <a:r>
              <a:rPr lang="es-ES_tradnl" sz="2000" smtClean="0">
                <a:solidFill>
                  <a:schemeClr val="accent1"/>
                </a:solidFill>
              </a:rPr>
              <a:t>Las Torres de Cotillas </a:t>
            </a:r>
          </a:p>
          <a:p>
            <a:pPr marL="971550" lvl="1" indent="-514350" eaLnBrk="1" hangingPunct="1">
              <a:buFont typeface="Calibri" pitchFamily="34" charset="0"/>
              <a:buAutoNum type="arabicPeriod"/>
            </a:pPr>
            <a:r>
              <a:rPr lang="es-ES_tradnl" sz="2000" smtClean="0">
                <a:solidFill>
                  <a:schemeClr val="accent1"/>
                </a:solidFill>
              </a:rPr>
              <a:t>Mayo</a:t>
            </a:r>
            <a:r>
              <a:rPr lang="es-ES_tradnl" sz="2000" smtClean="0"/>
              <a:t> (May) </a:t>
            </a:r>
            <a:r>
              <a:rPr lang="es-ES_tradnl" sz="2000" smtClean="0">
                <a:solidFill>
                  <a:schemeClr val="accent1"/>
                </a:solidFill>
              </a:rPr>
              <a:t>2018</a:t>
            </a:r>
            <a:r>
              <a:rPr lang="es-ES_tradnl" sz="2000" smtClean="0"/>
              <a:t> – </a:t>
            </a:r>
            <a:r>
              <a:rPr lang="es-ES_tradnl" sz="2000" smtClean="0">
                <a:solidFill>
                  <a:schemeClr val="accent1"/>
                </a:solidFill>
              </a:rPr>
              <a:t>Reunión en</a:t>
            </a:r>
            <a:r>
              <a:rPr lang="es-ES_tradnl" sz="2000" smtClean="0"/>
              <a:t> ( Meeting in) Las Torres de Cotillas</a:t>
            </a:r>
          </a:p>
          <a:p>
            <a:pPr marL="971550" lvl="1" indent="-514350" eaLnBrk="1" hangingPunct="1">
              <a:buFont typeface="Calibri" pitchFamily="34" charset="0"/>
              <a:buAutoNum type="arabicPeriod"/>
            </a:pPr>
            <a:r>
              <a:rPr lang="es-ES_tradnl" sz="2000" smtClean="0">
                <a:solidFill>
                  <a:schemeClr val="accent1"/>
                </a:solidFill>
              </a:rPr>
              <a:t>Octubre </a:t>
            </a:r>
            <a:r>
              <a:rPr lang="es-ES_tradnl" sz="2000" smtClean="0"/>
              <a:t>(October) </a:t>
            </a:r>
            <a:r>
              <a:rPr lang="es-ES_tradnl" sz="2000" smtClean="0">
                <a:solidFill>
                  <a:schemeClr val="accent1"/>
                </a:solidFill>
              </a:rPr>
              <a:t>2018</a:t>
            </a:r>
            <a:r>
              <a:rPr lang="es-ES_tradnl" sz="2000" smtClean="0"/>
              <a:t> – </a:t>
            </a:r>
            <a:r>
              <a:rPr lang="es-ES_tradnl" sz="2000" smtClean="0">
                <a:solidFill>
                  <a:schemeClr val="accent1"/>
                </a:solidFill>
              </a:rPr>
              <a:t>Reunión final en</a:t>
            </a:r>
            <a:r>
              <a:rPr lang="es-ES_tradnl" sz="2000" smtClean="0"/>
              <a:t> ( Final Meeting in) </a:t>
            </a:r>
            <a:r>
              <a:rPr lang="es-ES_tradnl" sz="2000" smtClean="0">
                <a:solidFill>
                  <a:schemeClr val="accent1"/>
                </a:solidFill>
              </a:rPr>
              <a:t>Tábua</a:t>
            </a:r>
          </a:p>
        </p:txBody>
      </p:sp>
      <p:sp>
        <p:nvSpPr>
          <p:cNvPr id="7" name="1 Título"/>
          <p:cNvSpPr txBox="1">
            <a:spLocks/>
          </p:cNvSpPr>
          <p:nvPr/>
        </p:nvSpPr>
        <p:spPr>
          <a:xfrm rot="16200000">
            <a:off x="-1285081" y="2596356"/>
            <a:ext cx="4010025" cy="792163"/>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1504156" y="2693194"/>
            <a:ext cx="4010025" cy="642937"/>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
        <p:nvSpPr>
          <p:cNvPr id="29698" name="2 Marcador de contenido"/>
          <p:cNvSpPr txBox="1">
            <a:spLocks/>
          </p:cNvSpPr>
          <p:nvPr/>
        </p:nvSpPr>
        <p:spPr bwMode="auto">
          <a:xfrm>
            <a:off x="611188" y="1131888"/>
            <a:ext cx="8532812" cy="2016125"/>
          </a:xfrm>
          <a:prstGeom prst="rect">
            <a:avLst/>
          </a:prstGeom>
          <a:noFill/>
          <a:ln w="9525">
            <a:noFill/>
            <a:miter lim="800000"/>
            <a:headEnd/>
            <a:tailEnd/>
          </a:ln>
        </p:spPr>
        <p:txBody>
          <a:bodyPr/>
          <a:lstStyle/>
          <a:p>
            <a:pPr marL="342900" indent="-342900">
              <a:spcBef>
                <a:spcPct val="20000"/>
              </a:spcBef>
              <a:buFont typeface="Arial" charset="0"/>
              <a:buChar char="•"/>
            </a:pPr>
            <a:r>
              <a:rPr lang="es-ES_tradnl" sz="2400">
                <a:solidFill>
                  <a:srgbClr val="00A26C"/>
                </a:solidFill>
                <a:latin typeface="Calibri" pitchFamily="34" charset="0"/>
              </a:rPr>
              <a:t>Talleres para agentes locales del deporte/</a:t>
            </a:r>
            <a:r>
              <a:rPr lang="es-ES_tradnl" sz="2400">
                <a:solidFill>
                  <a:schemeClr val="accent1"/>
                </a:solidFill>
                <a:latin typeface="Calibri" pitchFamily="34" charset="0"/>
              </a:rPr>
              <a:t> </a:t>
            </a:r>
            <a:r>
              <a:rPr lang="es-ES_tradnl" sz="1600">
                <a:solidFill>
                  <a:schemeClr val="accent1"/>
                </a:solidFill>
                <a:latin typeface="Calibri" pitchFamily="34" charset="0"/>
              </a:rPr>
              <a:t> </a:t>
            </a:r>
            <a:r>
              <a:rPr lang="es-ES_tradnl"/>
              <a:t>Workshops for Local actors </a:t>
            </a:r>
            <a:endParaRPr lang="es-ES_tradnl">
              <a:solidFill>
                <a:schemeClr val="accent1"/>
              </a:solidFill>
              <a:latin typeface="Calibri" pitchFamily="34" charset="0"/>
            </a:endParaRPr>
          </a:p>
          <a:p>
            <a:pPr marL="342900" indent="-342900">
              <a:spcBef>
                <a:spcPct val="20000"/>
              </a:spcBef>
              <a:buFont typeface="Arial" charset="0"/>
              <a:buNone/>
            </a:pPr>
            <a:endParaRPr lang="es-ES_tradnl" sz="1200">
              <a:solidFill>
                <a:schemeClr val="accent1"/>
              </a:solidFill>
              <a:latin typeface="Calibri" pitchFamily="34" charset="0"/>
            </a:endParaRPr>
          </a:p>
          <a:p>
            <a:pPr marL="342900" indent="-342900">
              <a:spcBef>
                <a:spcPct val="20000"/>
              </a:spcBef>
              <a:buFont typeface="Arial" charset="0"/>
              <a:buChar char="•"/>
            </a:pPr>
            <a:r>
              <a:rPr lang="es-ES_tradnl" sz="2400">
                <a:solidFill>
                  <a:srgbClr val="00A26C"/>
                </a:solidFill>
                <a:latin typeface="Calibri" pitchFamily="34" charset="0"/>
              </a:rPr>
              <a:t>Información y sensibilización/</a:t>
            </a:r>
            <a:r>
              <a:rPr lang="es-ES_tradnl" b="1">
                <a:solidFill>
                  <a:schemeClr val="accent1"/>
                </a:solidFill>
                <a:latin typeface="Calibri" pitchFamily="34" charset="0"/>
              </a:rPr>
              <a:t> </a:t>
            </a:r>
            <a:r>
              <a:rPr lang="es-ES_tradnl"/>
              <a:t>Information &amp; awareness </a:t>
            </a:r>
            <a:endParaRPr lang="es-ES_tradnl" sz="1400">
              <a:solidFill>
                <a:schemeClr val="accent1"/>
              </a:solidFill>
              <a:latin typeface="Calibri" pitchFamily="34" charset="0"/>
            </a:endParaRPr>
          </a:p>
          <a:p>
            <a:pPr marL="522288" lvl="1" indent="-65088">
              <a:spcBef>
                <a:spcPct val="20000"/>
              </a:spcBef>
              <a:buFont typeface="Arial" charset="0"/>
              <a:buNone/>
            </a:pPr>
            <a:r>
              <a:rPr lang="es-ES_tradnl" sz="2000">
                <a:solidFill>
                  <a:schemeClr val="accent1"/>
                </a:solidFill>
                <a:latin typeface="Calibri" pitchFamily="34" charset="0"/>
              </a:rPr>
              <a:t>Encuesta a los ciudadanos en cada uno de los municipios participantes </a:t>
            </a:r>
          </a:p>
          <a:p>
            <a:pPr marL="522288" lvl="1" indent="-65088">
              <a:spcBef>
                <a:spcPct val="20000"/>
              </a:spcBef>
              <a:buFont typeface="Arial" charset="0"/>
              <a:buNone/>
            </a:pPr>
            <a:r>
              <a:rPr lang="en-US" sz="1600"/>
              <a:t>/Survey of citizens in each of the participating municipalities</a:t>
            </a:r>
            <a:endParaRPr lang="es-ES_tradnl" sz="1600"/>
          </a:p>
        </p:txBody>
      </p:sp>
      <p:sp>
        <p:nvSpPr>
          <p:cNvPr id="29699" name="Rectangle 16"/>
          <p:cNvSpPr>
            <a:spLocks noChangeArrowheads="1"/>
          </p:cNvSpPr>
          <p:nvPr/>
        </p:nvSpPr>
        <p:spPr bwMode="auto">
          <a:xfrm>
            <a:off x="827088" y="3292475"/>
            <a:ext cx="7956550" cy="1020763"/>
          </a:xfrm>
          <a:prstGeom prst="rect">
            <a:avLst/>
          </a:prstGeom>
          <a:noFill/>
          <a:ln w="9525">
            <a:noFill/>
            <a:miter lim="800000"/>
            <a:headEnd/>
            <a:tailEnd/>
          </a:ln>
        </p:spPr>
        <p:txBody>
          <a:bodyPr>
            <a:spAutoFit/>
          </a:bodyPr>
          <a:lstStyle/>
          <a:p>
            <a:pPr algn="just">
              <a:spcBef>
                <a:spcPct val="20000"/>
              </a:spcBef>
              <a:buFont typeface="Arial" charset="0"/>
              <a:buNone/>
            </a:pPr>
            <a:r>
              <a:rPr lang="es-ES" sz="1600" b="1">
                <a:solidFill>
                  <a:schemeClr val="tx2"/>
                </a:solidFill>
              </a:rPr>
              <a:t>Fecha/Date: </a:t>
            </a:r>
            <a:r>
              <a:rPr lang="es-ES" sz="1600">
                <a:solidFill>
                  <a:schemeClr val="tx2"/>
                </a:solidFill>
              </a:rPr>
              <a:t>Marzo a Junio de 2017</a:t>
            </a:r>
            <a:r>
              <a:rPr lang="es-ES" sz="1600"/>
              <a:t>/ March to June 2017</a:t>
            </a:r>
          </a:p>
          <a:p>
            <a:pPr algn="just">
              <a:spcBef>
                <a:spcPct val="20000"/>
              </a:spcBef>
              <a:buFont typeface="Arial" charset="0"/>
              <a:buNone/>
            </a:pPr>
            <a:endParaRPr lang="es-ES_tradnl" sz="800"/>
          </a:p>
          <a:p>
            <a:pPr algn="just">
              <a:spcBef>
                <a:spcPct val="20000"/>
              </a:spcBef>
              <a:buFont typeface="Arial" charset="0"/>
              <a:buNone/>
            </a:pPr>
            <a:r>
              <a:rPr lang="es-ES_tradnl" sz="1600" b="1">
                <a:solidFill>
                  <a:schemeClr val="tx2"/>
                </a:solidFill>
              </a:rPr>
              <a:t>Objetivos:</a:t>
            </a:r>
            <a:r>
              <a:rPr lang="es-ES_tradnl" sz="1600">
                <a:solidFill>
                  <a:schemeClr val="tx2"/>
                </a:solidFill>
              </a:rPr>
              <a:t> Recoger información para la preparación de las actividades deportivas del proyecto, concienciar sobre la práctica del deporte y formar a los agentes locales</a:t>
            </a:r>
          </a:p>
        </p:txBody>
      </p:sp>
      <p:sp>
        <p:nvSpPr>
          <p:cNvPr id="29700" name="Rectangle 17"/>
          <p:cNvSpPr>
            <a:spLocks noChangeArrowheads="1"/>
          </p:cNvSpPr>
          <p:nvPr/>
        </p:nvSpPr>
        <p:spPr bwMode="auto">
          <a:xfrm>
            <a:off x="827088" y="4371975"/>
            <a:ext cx="7848600" cy="517525"/>
          </a:xfrm>
          <a:prstGeom prst="rect">
            <a:avLst/>
          </a:prstGeom>
          <a:noFill/>
          <a:ln w="9525">
            <a:noFill/>
            <a:miter lim="800000"/>
            <a:headEnd/>
            <a:tailEnd/>
          </a:ln>
        </p:spPr>
        <p:txBody>
          <a:bodyPr>
            <a:spAutoFit/>
          </a:bodyPr>
          <a:lstStyle/>
          <a:p>
            <a:pPr algn="just"/>
            <a:r>
              <a:rPr lang="en-US" sz="1400"/>
              <a:t>Objectives: To collect information for the preparation of sports activities of the project, raise awareness about the practice of sport and train local players</a:t>
            </a:r>
            <a:endParaRPr lang="es-ES_tradnl"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rot="16200000">
            <a:off x="-1504156" y="2693194"/>
            <a:ext cx="4010025" cy="642937"/>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s-ES" sz="2800" b="1" dirty="0" smtClean="0">
                <a:solidFill>
                  <a:srgbClr val="00A26C"/>
                </a:solidFill>
              </a:rPr>
              <a:t>Acciones claves del proyecto</a:t>
            </a:r>
          </a:p>
          <a:p>
            <a:pPr algn="l" fontAlgn="auto">
              <a:spcAft>
                <a:spcPts val="0"/>
              </a:spcAft>
              <a:defRPr/>
            </a:pPr>
            <a:endParaRPr lang="es-ES" sz="2800" b="1" dirty="0">
              <a:solidFill>
                <a:srgbClr val="00A26C"/>
              </a:solidFill>
            </a:endParaRPr>
          </a:p>
        </p:txBody>
      </p:sp>
      <p:sp>
        <p:nvSpPr>
          <p:cNvPr id="31746" name="2 Marcador de contenido"/>
          <p:cNvSpPr txBox="1">
            <a:spLocks/>
          </p:cNvSpPr>
          <p:nvPr/>
        </p:nvSpPr>
        <p:spPr bwMode="auto">
          <a:xfrm>
            <a:off x="755650" y="1131888"/>
            <a:ext cx="8229600" cy="2520950"/>
          </a:xfrm>
          <a:prstGeom prst="rect">
            <a:avLst/>
          </a:prstGeom>
          <a:noFill/>
          <a:ln w="9525">
            <a:noFill/>
            <a:miter lim="800000"/>
            <a:headEnd/>
            <a:tailEnd/>
          </a:ln>
        </p:spPr>
        <p:txBody>
          <a:bodyPr/>
          <a:lstStyle/>
          <a:p>
            <a:pPr marL="342900" indent="-342900" algn="just">
              <a:spcBef>
                <a:spcPct val="20000"/>
              </a:spcBef>
              <a:buFont typeface="Arial" charset="0"/>
              <a:buChar char="•"/>
            </a:pPr>
            <a:r>
              <a:rPr lang="es-ES_tradnl" sz="2400">
                <a:solidFill>
                  <a:srgbClr val="00A26C"/>
                </a:solidFill>
              </a:rPr>
              <a:t>Debates europeos </a:t>
            </a:r>
            <a:r>
              <a:rPr lang="es-ES_tradnl" sz="2400">
                <a:solidFill>
                  <a:srgbClr val="00A26C"/>
                </a:solidFill>
                <a:latin typeface="Calibri" pitchFamily="34" charset="0"/>
              </a:rPr>
              <a:t>/</a:t>
            </a:r>
            <a:r>
              <a:rPr lang="es-ES_tradnl" sz="2000">
                <a:solidFill>
                  <a:schemeClr val="accent1"/>
                </a:solidFill>
                <a:latin typeface="Calibri" pitchFamily="34" charset="0"/>
              </a:rPr>
              <a:t>  </a:t>
            </a:r>
            <a:r>
              <a:rPr lang="es-ES_tradnl" sz="2000"/>
              <a:t>European Debates</a:t>
            </a:r>
            <a:endParaRPr lang="es-ES_tradnl" sz="2000">
              <a:solidFill>
                <a:schemeClr val="accent1"/>
              </a:solidFill>
              <a:latin typeface="Calibri" pitchFamily="34" charset="0"/>
            </a:endParaRPr>
          </a:p>
          <a:p>
            <a:pPr marL="342900" indent="-342900" algn="just">
              <a:spcBef>
                <a:spcPct val="20000"/>
              </a:spcBef>
              <a:buFont typeface="Arial" charset="0"/>
              <a:buNone/>
            </a:pPr>
            <a:r>
              <a:rPr lang="es-ES" sz="2000"/>
              <a:t> </a:t>
            </a:r>
            <a:r>
              <a:rPr lang="es-ES" sz="2000">
                <a:solidFill>
                  <a:schemeClr val="accent1"/>
                </a:solidFill>
              </a:rPr>
              <a:t>	</a:t>
            </a:r>
            <a:r>
              <a:rPr lang="es-ES" sz="1600">
                <a:solidFill>
                  <a:schemeClr val="accent1"/>
                </a:solidFill>
              </a:rPr>
              <a:t>En cada una de las 5 reuniones del  proyecto en los 3 países socios, se llevarán a cabo eventos públicos internacionales para debatir aspectos específicos y cuestiones relacionadas con el papel de las autoridades locales en el deporte para todos. Durarán un día completo. </a:t>
            </a:r>
          </a:p>
          <a:p>
            <a:pPr marL="342900" indent="-342900" algn="just">
              <a:spcBef>
                <a:spcPct val="20000"/>
              </a:spcBef>
              <a:buFont typeface="Arial" charset="0"/>
              <a:buNone/>
            </a:pPr>
            <a:r>
              <a:rPr lang="es-ES_tradnl" sz="1600">
                <a:solidFill>
                  <a:schemeClr val="accent1"/>
                </a:solidFill>
              </a:rPr>
              <a:t>	</a:t>
            </a:r>
            <a:r>
              <a:rPr lang="es-ES_tradnl" sz="1600" b="1">
                <a:solidFill>
                  <a:schemeClr val="accent1"/>
                </a:solidFill>
              </a:rPr>
              <a:t>Participantes</a:t>
            </a:r>
            <a:r>
              <a:rPr lang="es-ES_tradnl" sz="1600">
                <a:solidFill>
                  <a:schemeClr val="accent1"/>
                </a:solidFill>
              </a:rPr>
              <a:t>: Otros Ayuntamientos, agentes locales y regionales, autoridades nacionales, grupos de investigación universitarios, profesores de educación física y entrenadores</a:t>
            </a:r>
          </a:p>
          <a:p>
            <a:pPr marL="342900" indent="-342900" algn="just">
              <a:spcBef>
                <a:spcPct val="20000"/>
              </a:spcBef>
              <a:buFont typeface="Arial" charset="0"/>
              <a:buNone/>
            </a:pPr>
            <a:r>
              <a:rPr lang="es-ES_tradnl" sz="2000"/>
              <a:t>	</a:t>
            </a:r>
            <a:r>
              <a:rPr lang="es-ES_tradnl" sz="1400"/>
              <a:t>In each of the 5 project meetings in the 3 partner countries, international public events will be implemented to debate specific aspects and issues around the local authorities’ role in sports for all. They will last for 1 full day. </a:t>
            </a:r>
          </a:p>
          <a:p>
            <a:pPr marL="342900" indent="-342900" algn="just">
              <a:spcBef>
                <a:spcPct val="20000"/>
              </a:spcBef>
              <a:buFont typeface="Arial" charset="0"/>
              <a:buNone/>
            </a:pPr>
            <a:r>
              <a:rPr lang="es-ES_tradnl" sz="1400"/>
              <a:t>	</a:t>
            </a:r>
            <a:r>
              <a:rPr lang="es-ES_tradnl" sz="1400" b="1"/>
              <a:t>Participants: </a:t>
            </a:r>
            <a:r>
              <a:rPr lang="es-ES_tradnl" sz="1400"/>
              <a:t>other municipalities, local/regional sports agents, national authorities connected to sports and healthy life styles, academic departments investigating in this area, teacher and trainers in sports area.</a:t>
            </a:r>
            <a:r>
              <a:rPr lang="es-ES_tradnl" sz="160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8040</TotalTime>
  <Words>1217</Words>
  <Application>Microsoft Office PowerPoint</Application>
  <PresentationFormat>Presentación en pantalla (16:9)</PresentationFormat>
  <Paragraphs>173</Paragraphs>
  <Slides>16</Slides>
  <Notes>16</Notes>
  <HiddenSlides>0</HiddenSlides>
  <MMClips>0</MMClips>
  <ScaleCrop>false</ScaleCrop>
  <HeadingPairs>
    <vt:vector size="6" baseType="variant">
      <vt:variant>
        <vt:lpstr>Fuentes usadas</vt:lpstr>
      </vt:variant>
      <vt:variant>
        <vt:i4>5</vt:i4>
      </vt:variant>
      <vt:variant>
        <vt:lpstr>Plantilla de diseño</vt:lpstr>
      </vt:variant>
      <vt:variant>
        <vt:i4>3</vt:i4>
      </vt:variant>
      <vt:variant>
        <vt:lpstr>Títulos de diapositiva</vt:lpstr>
      </vt:variant>
      <vt:variant>
        <vt:i4>16</vt:i4>
      </vt:variant>
    </vt:vector>
  </HeadingPairs>
  <TitlesOfParts>
    <vt:vector size="24" baseType="lpstr">
      <vt:lpstr>Arial</vt:lpstr>
      <vt:lpstr>Calibri</vt:lpstr>
      <vt:lpstr>Myriad Pro</vt:lpstr>
      <vt:lpstr>Times New Roman</vt:lpstr>
      <vt:lpstr>宋体</vt:lpstr>
      <vt:lpstr>Tema de Office</vt:lpstr>
      <vt:lpstr>Tema de Office</vt:lpstr>
      <vt:lpstr>Tema de Office</vt:lpstr>
      <vt:lpstr> DO-U-SPORT? Erasmus + AUTORIDADES LOCALES CON EL DEPORTE PARA TODOS  [2016-2755/001-001]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Módulo o Tema a Tratar</dc:title>
  <dc:creator>polimedia</dc:creator>
  <cp:lastModifiedBy>consuelo</cp:lastModifiedBy>
  <cp:revision>676</cp:revision>
  <cp:lastPrinted>2015-02-19T12:19:11Z</cp:lastPrinted>
  <dcterms:created xsi:type="dcterms:W3CDTF">2013-06-26T08:50:06Z</dcterms:created>
  <dcterms:modified xsi:type="dcterms:W3CDTF">2018-01-23T10:23:31Z</dcterms:modified>
</cp:coreProperties>
</file>